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8" r:id="rId15"/>
    <p:sldId id="275" r:id="rId16"/>
    <p:sldId id="270" r:id="rId17"/>
    <p:sldId id="271" r:id="rId18"/>
    <p:sldId id="273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9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55749-B44F-4342-B010-8B48930AB46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14863-C8FB-48D7-A751-01011CAD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6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0B2F3-2B0D-3CD3-C3AC-A7251859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A4E3AD-BB96-BF8A-5D9E-99CF26EEA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6340D-0D08-337E-4F9C-D49D65CC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39BA5-1FA1-5141-B047-3C463F45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136E20-52D0-4A2D-A14F-237C929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0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73343-3E0A-7532-5516-9ADFCF91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EA7DF-5FBD-BA83-3857-31C462328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08A8E-30A5-4B35-8CC3-C8AEBAE2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3A1D9-CED8-D872-9CA1-87908E6F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76989-F2BF-F98D-6159-96F93BE9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03F85C-6069-E83D-2963-E0DD081AC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11B53C-062D-4BAA-0F1C-6E1DA3F7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68A64-3B3F-A240-8611-9B31D40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6D955-FC35-2A19-7E97-2E9F6769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B482D-A0FC-FD9F-32E2-CEAF0835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07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B802AE8-04C8-FDEB-CA73-F5340259F9A9}"/>
              </a:ext>
            </a:extLst>
          </p:cNvPr>
          <p:cNvCxnSpPr>
            <a:cxnSpLocks/>
          </p:cNvCxnSpPr>
          <p:nvPr userDrawn="1"/>
        </p:nvCxnSpPr>
        <p:spPr>
          <a:xfrm>
            <a:off x="590550" y="971550"/>
            <a:ext cx="107442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4172BD4E-B11F-9E43-A8AE-D6B334408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87" y="340456"/>
            <a:ext cx="2524126" cy="4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3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3456CA6A-ECCD-E059-8052-B9C363248A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87" y="340456"/>
            <a:ext cx="2524126" cy="4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3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D910381-C77D-0AF8-3CE9-FF27094143C3}"/>
              </a:ext>
            </a:extLst>
          </p:cNvPr>
          <p:cNvCxnSpPr/>
          <p:nvPr userDrawn="1"/>
        </p:nvCxnSpPr>
        <p:spPr>
          <a:xfrm>
            <a:off x="431472" y="1483543"/>
            <a:ext cx="2479249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6D4F09-5418-903C-F07B-C24BF6D987BF}"/>
              </a:ext>
            </a:extLst>
          </p:cNvPr>
          <p:cNvCxnSpPr>
            <a:cxnSpLocks/>
          </p:cNvCxnSpPr>
          <p:nvPr userDrawn="1"/>
        </p:nvCxnSpPr>
        <p:spPr>
          <a:xfrm>
            <a:off x="3403272" y="340543"/>
            <a:ext cx="8426778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0B904F-FCB2-EE5A-E151-71C4A08596BC}"/>
              </a:ext>
            </a:extLst>
          </p:cNvPr>
          <p:cNvCxnSpPr>
            <a:cxnSpLocks/>
          </p:cNvCxnSpPr>
          <p:nvPr userDrawn="1"/>
        </p:nvCxnSpPr>
        <p:spPr>
          <a:xfrm>
            <a:off x="3222297" y="340543"/>
            <a:ext cx="0" cy="634600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10672D-B329-C76A-CF40-862DBDBDD2BA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3750" y="1474018"/>
            <a:ext cx="854392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래픽 21">
            <a:extLst>
              <a:ext uri="{FF2B5EF4-FFF2-40B4-BE49-F238E27FC236}">
                <a16:creationId xmlns:a16="http://schemas.microsoft.com/office/drawing/2014/main" id="{08362FB2-3AE9-0602-A7B5-8D10652CF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112" y="6259449"/>
            <a:ext cx="2138360" cy="3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9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EFA63-31F7-7E59-A0C8-BABC2188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904B9-277A-5D98-A13C-47757B67A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67C355-E291-7C51-E7C6-8AB3A5BFF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AF5EFA-D997-5AB5-C269-04BFC729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BCA2E-515F-CA6A-EDDF-1A5D5389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A3A07-6300-8448-C902-13B13602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83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1209-8CA8-F9CB-9A40-661E220A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37924-E383-4F3A-3D05-1AC39E665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3A5B4-2A4D-CBA5-0850-D32951E6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9CF66A-2926-C53C-8511-0583C6672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22A3-0DBA-1B06-9D4D-5B442E658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DF064C-CCFE-1DEE-88B1-5EB67EF8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9BB5FC-F37A-94DF-75C1-805E5B4F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009997-9F2F-946C-8AA3-C12E521A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D9C6C-F91C-4350-9AFD-944718FA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A943C4-920E-39C0-6C58-9B178B42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B7EBA-475B-D2B8-5C3A-1F5269A5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956F7E-3629-DF08-EBE7-32468998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632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59C5A2-355C-C9CD-73A6-97E8EB52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6C047-791C-8609-AB48-AB3440A0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3F7A5-B8CC-6D43-9E05-BC55FED5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15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88947-94AE-F92E-3E14-C840E977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66910-CC1B-40CD-3405-8F8E6AA6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CEC40F-30E8-453C-F4BB-812F2364F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BA7C8-F27A-59A6-5676-44CA4BBCA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45BE72-AAD5-0E5E-BEE4-294DE9DE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628EFB-9119-8BA1-EC22-FE2600A7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4B23E-AD42-1CEB-6BB2-E2CEEB8B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41BE0-E61F-B127-4C04-6D5A0BAC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5417C-A248-DD2E-DA38-545F22F6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A4BE7-0463-F587-F932-8B9059B0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ADEEB-1C29-766B-3D1A-90A2E882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770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67816-78C2-6AF1-4584-626E0C10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DEECE-E829-2557-3A24-1B43D6833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D0174E-67AC-801E-68E3-4674EE7C8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D62E1-14ED-09BD-AF47-6AA92A40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9729CE-3887-3E05-6152-9DF043FF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547945-318D-B9C9-0A01-77C772F4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70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0A4C2-57F2-C0CF-A499-09AEE20E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60B77F-6BAF-1644-0AC0-AB97B4A5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EF63C-5E23-960D-9FBD-F803EB13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A1D76-5D14-A35D-6D2A-32659BC9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EDB59-1452-7FA8-37AE-A4EE1D88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26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7D1303-571A-C92A-CE07-229F51090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FD015-C7DB-D0BB-E48F-90B41A24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B0FE2-1D18-FAB7-0008-2FA14A6C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90118A-F6E0-4DA9-9165-1A4CEB657B6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77640-B109-3BCA-1D0F-BB1AFA60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48956-B852-2AA1-5205-3E6A1AFE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0DA209-3CA1-4A69-8B31-6B3BC0EA8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9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BC0A-18D4-ACB2-77B9-346C53E8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4094E-9040-FDC1-81AD-2911A612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CD79-8F24-E6D4-AAE6-77D1F624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A8546-2314-8164-44CC-F95A6426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2C299-C938-82D9-C86E-929FCA19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3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83174-99EF-BAB1-1FA3-3EF01F5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EE43B-C68A-84DC-1A6A-AAD3DAC63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FBAC8B-E8BF-CEFB-F74C-A3A6A2EF6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A5B72-7389-C7E0-506B-50A4FB0B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5C79B5-B2E6-A69D-6858-E99D0155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F21C12-2579-3F86-0CB2-BE594AB6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506E7-235E-315D-09C5-99286922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8C62EF-D73F-7258-AFF5-8B817912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4D1410-616A-71C0-30F9-DFB19D46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5742D6-735A-7AF3-A00F-D69F761DF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1B983-E870-3241-2E3A-609B92AB0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4ABB9E-45AF-FAF5-4B93-5F3DE6E5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E43C4D-644B-DB29-6515-3DA4CF97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4093BE-DB54-119C-591C-D17E40F0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6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7805F-680B-ADA7-C32B-2DCED09F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0033BB-39C6-C385-9D1B-C82D1471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94CC69-FCD9-E540-F789-47921D86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EF2F58-EBA8-6C06-B75A-A40FCBEB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9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F4AB53-F219-7173-4913-9129A4DE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8D991-47F2-8863-08E9-0EC7246D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6431C6-070D-C7B4-37C1-3F4A80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515CD-7CFC-976F-0F2D-190C6485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3D63B-B695-5381-2ACF-466A2E197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08A113-6662-E87B-578A-36FB19F4D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8DBF27-6B77-805C-ACDC-AD596557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E2CAD-9828-B7B9-9A7F-40B52394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A7F2F-5802-F10C-A79C-0C399739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5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B85FC-7738-07B2-7044-007BAC9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5DEAC2-C1B3-D8C5-9E6E-7817C1226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8C2482-751A-8977-CDB5-8F9637A56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AD74D-0CBF-158A-3C96-D1FDB396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7BA78-2B2A-F345-143C-A6F032E4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00955D-2416-DEDE-C6F2-5B6F5AB4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39AD54-1065-50CB-9E8C-629967DF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F9CA0-996E-8EAB-7A9E-4EA8AB906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6BD58-2705-CD6F-3961-04975223A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0AFC-17CE-43D8-80A6-FFF9C0E3002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5C2D9-0307-315A-BA12-2B80F9E13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82C49-1D0B-5EBE-BB14-AA1B83333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ECD7F-8319-4F23-862E-25CF897D7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3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07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:8080/CardFit/index.do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jpe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E8A5E601-D19D-D34C-006B-B3650FE63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297" y="2764591"/>
            <a:ext cx="7403406" cy="1328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B8961-6942-A67F-DB29-3A8D6D105DBE}"/>
              </a:ext>
            </a:extLst>
          </p:cNvPr>
          <p:cNvSpPr txBox="1"/>
          <p:nvPr/>
        </p:nvSpPr>
        <p:spPr>
          <a:xfrm>
            <a:off x="2394297" y="2218084"/>
            <a:ext cx="638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자산관리의 시작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개인 맞춤 카드추천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8B65F-D62B-24F1-00FD-E86CF5E27073}"/>
              </a:ext>
            </a:extLst>
          </p:cNvPr>
          <p:cNvSpPr txBox="1"/>
          <p:nvPr/>
        </p:nvSpPr>
        <p:spPr>
          <a:xfrm>
            <a:off x="8962435" y="5335794"/>
            <a:ext cx="239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김성식</a:t>
            </a:r>
          </a:p>
        </p:txBody>
      </p:sp>
    </p:spTree>
    <p:extLst>
      <p:ext uri="{BB962C8B-B14F-4D97-AF65-F5344CB8AC3E}">
        <p14:creationId xmlns:p14="http://schemas.microsoft.com/office/powerpoint/2010/main" val="212595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DAA733-C4BB-9C20-9CBE-42382A2A8343}"/>
              </a:ext>
            </a:extLst>
          </p:cNvPr>
          <p:cNvSpPr txBox="1"/>
          <p:nvPr/>
        </p:nvSpPr>
        <p:spPr>
          <a:xfrm>
            <a:off x="10425449" y="437837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1:1 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DA178-51DE-0E4E-3141-DAA0A6B9C27C}"/>
              </a:ext>
            </a:extLst>
          </p:cNvPr>
          <p:cNvSpPr txBox="1"/>
          <p:nvPr/>
        </p:nvSpPr>
        <p:spPr>
          <a:xfrm>
            <a:off x="6453088" y="1617844"/>
            <a:ext cx="1368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Home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E5CEE8-5234-985F-5267-A46E4EB0E2C9}"/>
              </a:ext>
            </a:extLst>
          </p:cNvPr>
          <p:cNvSpPr txBox="1"/>
          <p:nvPr/>
        </p:nvSpPr>
        <p:spPr>
          <a:xfrm>
            <a:off x="7821088" y="2030225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로그인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B8EF965-9FE4-A0F0-BC41-A737C82A6ECB}"/>
              </a:ext>
            </a:extLst>
          </p:cNvPr>
          <p:cNvCxnSpPr>
            <a:cxnSpLocks/>
          </p:cNvCxnSpPr>
          <p:nvPr/>
        </p:nvCxnSpPr>
        <p:spPr>
          <a:xfrm>
            <a:off x="7137088" y="1925621"/>
            <a:ext cx="0" cy="7853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7BE61B5-95A5-056E-0629-DC199BCA16D5}"/>
              </a:ext>
            </a:extLst>
          </p:cNvPr>
          <p:cNvSpPr txBox="1"/>
          <p:nvPr/>
        </p:nvSpPr>
        <p:spPr>
          <a:xfrm>
            <a:off x="9752400" y="1790316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회원가입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FEFF9A-7572-3D76-9E80-F5BCCD70AE76}"/>
              </a:ext>
            </a:extLst>
          </p:cNvPr>
          <p:cNvSpPr txBox="1"/>
          <p:nvPr/>
        </p:nvSpPr>
        <p:spPr>
          <a:xfrm>
            <a:off x="9752400" y="2281449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ID/PW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찾기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97D8C3D-9481-EC54-BA2E-1B938188231D}"/>
              </a:ext>
            </a:extLst>
          </p:cNvPr>
          <p:cNvCxnSpPr>
            <a:cxnSpLocks/>
          </p:cNvCxnSpPr>
          <p:nvPr/>
        </p:nvCxnSpPr>
        <p:spPr>
          <a:xfrm>
            <a:off x="8881200" y="2702051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9D58664-1E82-DD38-3A8E-5D5A38B73A7B}"/>
              </a:ext>
            </a:extLst>
          </p:cNvPr>
          <p:cNvSpPr txBox="1"/>
          <p:nvPr/>
        </p:nvSpPr>
        <p:spPr>
          <a:xfrm>
            <a:off x="8197200" y="2942847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맞춤카드 찾기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C566239-F783-342B-3EE5-5CAD3DB48E16}"/>
              </a:ext>
            </a:extLst>
          </p:cNvPr>
          <p:cNvCxnSpPr>
            <a:cxnSpLocks/>
          </p:cNvCxnSpPr>
          <p:nvPr/>
        </p:nvCxnSpPr>
        <p:spPr>
          <a:xfrm>
            <a:off x="11109449" y="2715436"/>
            <a:ext cx="0" cy="2583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8C81ED-AFD0-EC02-6AD5-CB708FA20CBE}"/>
              </a:ext>
            </a:extLst>
          </p:cNvPr>
          <p:cNvSpPr txBox="1"/>
          <p:nvPr/>
        </p:nvSpPr>
        <p:spPr>
          <a:xfrm>
            <a:off x="10406621" y="2972257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마이페이지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E3FD60-9D70-D87A-2DB2-5E166C253C74}"/>
              </a:ext>
            </a:extLst>
          </p:cNvPr>
          <p:cNvSpPr txBox="1"/>
          <p:nvPr/>
        </p:nvSpPr>
        <p:spPr>
          <a:xfrm>
            <a:off x="10406621" y="485509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회원정보수정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8BAE06-E0B6-994B-473D-4A22F9226A62}"/>
              </a:ext>
            </a:extLst>
          </p:cNvPr>
          <p:cNvSpPr txBox="1"/>
          <p:nvPr/>
        </p:nvSpPr>
        <p:spPr>
          <a:xfrm>
            <a:off x="10406621" y="533425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비밀번호 변경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805CBAF-22EA-D298-3134-E6783FDB11D1}"/>
              </a:ext>
            </a:extLst>
          </p:cNvPr>
          <p:cNvSpPr txBox="1"/>
          <p:nvPr/>
        </p:nvSpPr>
        <p:spPr>
          <a:xfrm>
            <a:off x="10406621" y="581341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카드발급현황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EBAF8F-EC0B-C36F-A1C5-A5A1FB0A77C9}"/>
              </a:ext>
            </a:extLst>
          </p:cNvPr>
          <p:cNvSpPr txBox="1"/>
          <p:nvPr/>
        </p:nvSpPr>
        <p:spPr>
          <a:xfrm>
            <a:off x="10406621" y="3444463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/FAQ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169B036-2C7A-EE56-6C63-C7FB22B3628D}"/>
              </a:ext>
            </a:extLst>
          </p:cNvPr>
          <p:cNvCxnSpPr>
            <a:cxnSpLocks/>
          </p:cNvCxnSpPr>
          <p:nvPr/>
        </p:nvCxnSpPr>
        <p:spPr>
          <a:xfrm>
            <a:off x="11111291" y="3273759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A07C5C-F0F8-A2DD-85A8-4DC74BA4A277}"/>
              </a:ext>
            </a:extLst>
          </p:cNvPr>
          <p:cNvSpPr txBox="1"/>
          <p:nvPr/>
        </p:nvSpPr>
        <p:spPr>
          <a:xfrm>
            <a:off x="10406621" y="3920249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Q&amp;A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238B4E6-0B99-6EF5-F22E-ACEF41720A75}"/>
              </a:ext>
            </a:extLst>
          </p:cNvPr>
          <p:cNvCxnSpPr>
            <a:cxnSpLocks/>
          </p:cNvCxnSpPr>
          <p:nvPr/>
        </p:nvCxnSpPr>
        <p:spPr>
          <a:xfrm>
            <a:off x="8881200" y="3236759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D0AFC61-DCA3-27C7-2869-ECD32021F025}"/>
              </a:ext>
            </a:extLst>
          </p:cNvPr>
          <p:cNvSpPr txBox="1"/>
          <p:nvPr/>
        </p:nvSpPr>
        <p:spPr>
          <a:xfrm>
            <a:off x="8197200" y="3459024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테스트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BFA1D1F-8F6A-E146-6092-1A57B825FFF6}"/>
              </a:ext>
            </a:extLst>
          </p:cNvPr>
          <p:cNvCxnSpPr>
            <a:cxnSpLocks/>
          </p:cNvCxnSpPr>
          <p:nvPr/>
        </p:nvCxnSpPr>
        <p:spPr>
          <a:xfrm>
            <a:off x="8881200" y="3752240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CDC313-6908-9843-9D6C-F5B87534EA0E}"/>
              </a:ext>
            </a:extLst>
          </p:cNvPr>
          <p:cNvSpPr txBox="1"/>
          <p:nvPr/>
        </p:nvSpPr>
        <p:spPr>
          <a:xfrm>
            <a:off x="8197200" y="398946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추천카드 결과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A991259-2A50-DAC8-FD83-A5A9D0B13EB7}"/>
              </a:ext>
            </a:extLst>
          </p:cNvPr>
          <p:cNvCxnSpPr>
            <a:cxnSpLocks/>
          </p:cNvCxnSpPr>
          <p:nvPr/>
        </p:nvCxnSpPr>
        <p:spPr>
          <a:xfrm>
            <a:off x="8881200" y="4292849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9631A57-ADCB-FE0E-CE01-A53B92F7C65F}"/>
              </a:ext>
            </a:extLst>
          </p:cNvPr>
          <p:cNvSpPr txBox="1"/>
          <p:nvPr/>
        </p:nvSpPr>
        <p:spPr>
          <a:xfrm>
            <a:off x="8197200" y="4539795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발급정보입력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B7D9EE-33C6-B476-D0A3-C623DBA0662C}"/>
              </a:ext>
            </a:extLst>
          </p:cNvPr>
          <p:cNvSpPr txBox="1"/>
          <p:nvPr/>
        </p:nvSpPr>
        <p:spPr>
          <a:xfrm>
            <a:off x="4823735" y="3998739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Manager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A48D1D-EE84-C0DD-62B2-FA0900D78760}"/>
              </a:ext>
            </a:extLst>
          </p:cNvPr>
          <p:cNvSpPr txBox="1"/>
          <p:nvPr/>
        </p:nvSpPr>
        <p:spPr>
          <a:xfrm>
            <a:off x="3345952" y="4000104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Counselor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E70ECD0-6957-B133-4AF7-A2700029318C}"/>
              </a:ext>
            </a:extLst>
          </p:cNvPr>
          <p:cNvCxnSpPr>
            <a:cxnSpLocks/>
          </p:cNvCxnSpPr>
          <p:nvPr/>
        </p:nvCxnSpPr>
        <p:spPr>
          <a:xfrm flipH="1">
            <a:off x="7137088" y="2183436"/>
            <a:ext cx="68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07760F5-E0C8-0303-2318-F8836253F139}"/>
              </a:ext>
            </a:extLst>
          </p:cNvPr>
          <p:cNvCxnSpPr>
            <a:cxnSpLocks/>
          </p:cNvCxnSpPr>
          <p:nvPr/>
        </p:nvCxnSpPr>
        <p:spPr>
          <a:xfrm flipH="1">
            <a:off x="9190374" y="2183436"/>
            <a:ext cx="25842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D652EEB5-120A-4F9D-7617-A16714280DF6}"/>
              </a:ext>
            </a:extLst>
          </p:cNvPr>
          <p:cNvCxnSpPr>
            <a:cxnSpLocks/>
          </p:cNvCxnSpPr>
          <p:nvPr/>
        </p:nvCxnSpPr>
        <p:spPr>
          <a:xfrm>
            <a:off x="9457074" y="1944205"/>
            <a:ext cx="0" cy="4784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E743954-B917-1337-4A31-5D836550F608}"/>
              </a:ext>
            </a:extLst>
          </p:cNvPr>
          <p:cNvCxnSpPr>
            <a:cxnSpLocks/>
          </p:cNvCxnSpPr>
          <p:nvPr/>
        </p:nvCxnSpPr>
        <p:spPr>
          <a:xfrm flipH="1">
            <a:off x="9448800" y="1947521"/>
            <a:ext cx="3036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011774C-9757-912B-B31C-675186EB3871}"/>
              </a:ext>
            </a:extLst>
          </p:cNvPr>
          <p:cNvCxnSpPr>
            <a:cxnSpLocks/>
          </p:cNvCxnSpPr>
          <p:nvPr/>
        </p:nvCxnSpPr>
        <p:spPr>
          <a:xfrm flipH="1">
            <a:off x="9457074" y="2422666"/>
            <a:ext cx="3036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42CB51E-06A4-662C-AAA2-70BA67AB7F83}"/>
              </a:ext>
            </a:extLst>
          </p:cNvPr>
          <p:cNvCxnSpPr>
            <a:cxnSpLocks/>
          </p:cNvCxnSpPr>
          <p:nvPr/>
        </p:nvCxnSpPr>
        <p:spPr>
          <a:xfrm flipH="1">
            <a:off x="4057177" y="3766801"/>
            <a:ext cx="147845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D25C0EAF-2CEA-5585-F3F6-ACC8A5C941F4}"/>
              </a:ext>
            </a:extLst>
          </p:cNvPr>
          <p:cNvCxnSpPr>
            <a:cxnSpLocks/>
          </p:cNvCxnSpPr>
          <p:nvPr/>
        </p:nvCxnSpPr>
        <p:spPr>
          <a:xfrm flipH="1">
            <a:off x="4758813" y="2710991"/>
            <a:ext cx="6361587" cy="1371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30D4B0B-D293-0E30-CF06-1DA950F6C1B5}"/>
              </a:ext>
            </a:extLst>
          </p:cNvPr>
          <p:cNvCxnSpPr>
            <a:cxnSpLocks/>
          </p:cNvCxnSpPr>
          <p:nvPr/>
        </p:nvCxnSpPr>
        <p:spPr>
          <a:xfrm>
            <a:off x="11100146" y="3736334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C0C072F4-9D6A-8E9A-2847-1F1D0B90B3A1}"/>
              </a:ext>
            </a:extLst>
          </p:cNvPr>
          <p:cNvCxnSpPr>
            <a:cxnSpLocks/>
          </p:cNvCxnSpPr>
          <p:nvPr/>
        </p:nvCxnSpPr>
        <p:spPr>
          <a:xfrm>
            <a:off x="11100146" y="4202849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EAFEDFC-E0E3-48E1-C854-3548C292B748}"/>
              </a:ext>
            </a:extLst>
          </p:cNvPr>
          <p:cNvCxnSpPr>
            <a:cxnSpLocks/>
          </p:cNvCxnSpPr>
          <p:nvPr/>
        </p:nvCxnSpPr>
        <p:spPr>
          <a:xfrm>
            <a:off x="11109449" y="4675090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B409C62-C6F0-1D07-E427-CCB41A3E69E2}"/>
              </a:ext>
            </a:extLst>
          </p:cNvPr>
          <p:cNvCxnSpPr>
            <a:cxnSpLocks/>
          </p:cNvCxnSpPr>
          <p:nvPr/>
        </p:nvCxnSpPr>
        <p:spPr>
          <a:xfrm>
            <a:off x="11119196" y="5165255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B2D72C37-B6A9-3236-43E3-9B0DABB1DC1A}"/>
              </a:ext>
            </a:extLst>
          </p:cNvPr>
          <p:cNvCxnSpPr>
            <a:cxnSpLocks/>
          </p:cNvCxnSpPr>
          <p:nvPr/>
        </p:nvCxnSpPr>
        <p:spPr>
          <a:xfrm>
            <a:off x="11119418" y="5642027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2B041B61-37B6-644F-E4B6-13A342F591E5}"/>
              </a:ext>
            </a:extLst>
          </p:cNvPr>
          <p:cNvCxnSpPr>
            <a:cxnSpLocks/>
          </p:cNvCxnSpPr>
          <p:nvPr/>
        </p:nvCxnSpPr>
        <p:spPr>
          <a:xfrm>
            <a:off x="6732847" y="2716801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7EA88EF-064C-D025-4057-6FC68CFAFA21}"/>
              </a:ext>
            </a:extLst>
          </p:cNvPr>
          <p:cNvSpPr txBox="1"/>
          <p:nvPr/>
        </p:nvSpPr>
        <p:spPr>
          <a:xfrm>
            <a:off x="6048847" y="2957597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40AE45B4-ED42-4DB0-F564-B3DAF6DA619F}"/>
              </a:ext>
            </a:extLst>
          </p:cNvPr>
          <p:cNvCxnSpPr>
            <a:cxnSpLocks/>
          </p:cNvCxnSpPr>
          <p:nvPr/>
        </p:nvCxnSpPr>
        <p:spPr>
          <a:xfrm>
            <a:off x="6732847" y="3251509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5D26FAF-9042-D0DD-1DB0-D769AC3F54D9}"/>
              </a:ext>
            </a:extLst>
          </p:cNvPr>
          <p:cNvSpPr txBox="1"/>
          <p:nvPr/>
        </p:nvSpPr>
        <p:spPr>
          <a:xfrm>
            <a:off x="6048847" y="3473774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 결과</a:t>
            </a: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D7B4C6C8-795F-6B15-6DC7-52AE1C68509C}"/>
              </a:ext>
            </a:extLst>
          </p:cNvPr>
          <p:cNvCxnSpPr>
            <a:cxnSpLocks/>
          </p:cNvCxnSpPr>
          <p:nvPr/>
        </p:nvCxnSpPr>
        <p:spPr>
          <a:xfrm>
            <a:off x="4758813" y="2717612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A1D3E0D-812E-D909-36F4-18583F304922}"/>
              </a:ext>
            </a:extLst>
          </p:cNvPr>
          <p:cNvSpPr txBox="1"/>
          <p:nvPr/>
        </p:nvSpPr>
        <p:spPr>
          <a:xfrm>
            <a:off x="4029952" y="2948826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관리자로그인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E2E24B6-9AC3-DFC4-0143-60EDC3E917C0}"/>
              </a:ext>
            </a:extLst>
          </p:cNvPr>
          <p:cNvCxnSpPr>
            <a:cxnSpLocks/>
          </p:cNvCxnSpPr>
          <p:nvPr/>
        </p:nvCxnSpPr>
        <p:spPr>
          <a:xfrm>
            <a:off x="4758813" y="3250624"/>
            <a:ext cx="0" cy="5016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169B72C6-7825-80C9-4DB4-DD8A07F5361B}"/>
              </a:ext>
            </a:extLst>
          </p:cNvPr>
          <p:cNvCxnSpPr>
            <a:cxnSpLocks/>
          </p:cNvCxnSpPr>
          <p:nvPr/>
        </p:nvCxnSpPr>
        <p:spPr>
          <a:xfrm>
            <a:off x="4057177" y="3778273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791298B-A8BE-5652-3C85-1861930F9CE6}"/>
              </a:ext>
            </a:extLst>
          </p:cNvPr>
          <p:cNvCxnSpPr>
            <a:cxnSpLocks/>
          </p:cNvCxnSpPr>
          <p:nvPr/>
        </p:nvCxnSpPr>
        <p:spPr>
          <a:xfrm>
            <a:off x="5535635" y="3752240"/>
            <a:ext cx="0" cy="25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28932F9-FF3F-BC6C-AD40-B57A9B835CA8}"/>
              </a:ext>
            </a:extLst>
          </p:cNvPr>
          <p:cNvSpPr txBox="1"/>
          <p:nvPr/>
        </p:nvSpPr>
        <p:spPr>
          <a:xfrm>
            <a:off x="4842563" y="4958288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카드관리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AED2BF0-E7BB-28C6-4F50-681B9CF7C6D5}"/>
              </a:ext>
            </a:extLst>
          </p:cNvPr>
          <p:cNvSpPr txBox="1"/>
          <p:nvPr/>
        </p:nvSpPr>
        <p:spPr>
          <a:xfrm>
            <a:off x="4823735" y="5435008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상담사관리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33322B5-4CF0-75B3-0A63-10290ED2C877}"/>
              </a:ext>
            </a:extLst>
          </p:cNvPr>
          <p:cNvSpPr txBox="1"/>
          <p:nvPr/>
        </p:nvSpPr>
        <p:spPr>
          <a:xfrm>
            <a:off x="4823735" y="5914168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문의관리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04B727C-C436-7CB8-F3EB-115B766807DC}"/>
              </a:ext>
            </a:extLst>
          </p:cNvPr>
          <p:cNvSpPr txBox="1"/>
          <p:nvPr/>
        </p:nvSpPr>
        <p:spPr>
          <a:xfrm>
            <a:off x="4823735" y="6393328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공지사항관리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96D1C00-30EC-EA7A-BC18-564F1AF0EDC5}"/>
              </a:ext>
            </a:extLst>
          </p:cNvPr>
          <p:cNvSpPr txBox="1"/>
          <p:nvPr/>
        </p:nvSpPr>
        <p:spPr>
          <a:xfrm>
            <a:off x="4823735" y="4500167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회원관리</a:t>
            </a: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EB45B82-D205-484C-84A2-1B73DE0951BD}"/>
              </a:ext>
            </a:extLst>
          </p:cNvPr>
          <p:cNvCxnSpPr>
            <a:cxnSpLocks/>
          </p:cNvCxnSpPr>
          <p:nvPr/>
        </p:nvCxnSpPr>
        <p:spPr>
          <a:xfrm>
            <a:off x="5517260" y="4316252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339449E6-71A4-D68A-C01F-15899542A991}"/>
              </a:ext>
            </a:extLst>
          </p:cNvPr>
          <p:cNvCxnSpPr>
            <a:cxnSpLocks/>
          </p:cNvCxnSpPr>
          <p:nvPr/>
        </p:nvCxnSpPr>
        <p:spPr>
          <a:xfrm>
            <a:off x="5517260" y="4782767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44D9877-6B4E-6C46-6B02-7A53FA0F58B0}"/>
              </a:ext>
            </a:extLst>
          </p:cNvPr>
          <p:cNvCxnSpPr>
            <a:cxnSpLocks/>
          </p:cNvCxnSpPr>
          <p:nvPr/>
        </p:nvCxnSpPr>
        <p:spPr>
          <a:xfrm>
            <a:off x="5526563" y="5255008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A31D7A7B-61CF-840F-E112-A7E726207DA5}"/>
              </a:ext>
            </a:extLst>
          </p:cNvPr>
          <p:cNvCxnSpPr>
            <a:cxnSpLocks/>
          </p:cNvCxnSpPr>
          <p:nvPr/>
        </p:nvCxnSpPr>
        <p:spPr>
          <a:xfrm>
            <a:off x="5536310" y="5745173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1A7FF9F1-4584-D36C-532C-79E7E95FC4BE}"/>
              </a:ext>
            </a:extLst>
          </p:cNvPr>
          <p:cNvCxnSpPr>
            <a:cxnSpLocks/>
          </p:cNvCxnSpPr>
          <p:nvPr/>
        </p:nvCxnSpPr>
        <p:spPr>
          <a:xfrm>
            <a:off x="5536532" y="6221945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48A8A8FD-8A95-73C2-5DEF-E873B0BE19AF}"/>
              </a:ext>
            </a:extLst>
          </p:cNvPr>
          <p:cNvSpPr txBox="1"/>
          <p:nvPr/>
        </p:nvSpPr>
        <p:spPr>
          <a:xfrm>
            <a:off x="3392821" y="4950621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발급중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B833585-CB7E-703B-FC19-BC3F0452B520}"/>
              </a:ext>
            </a:extLst>
          </p:cNvPr>
          <p:cNvSpPr txBox="1"/>
          <p:nvPr/>
        </p:nvSpPr>
        <p:spPr>
          <a:xfrm>
            <a:off x="3373993" y="5427341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발급완료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DE7E6B7-22B7-9953-453B-27285AF2B0B8}"/>
              </a:ext>
            </a:extLst>
          </p:cNvPr>
          <p:cNvSpPr txBox="1"/>
          <p:nvPr/>
        </p:nvSpPr>
        <p:spPr>
          <a:xfrm>
            <a:off x="3373993" y="5906501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문의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B92F27C-63B8-34C4-E18E-C676F7A296CA}"/>
              </a:ext>
            </a:extLst>
          </p:cNvPr>
          <p:cNvSpPr txBox="1"/>
          <p:nvPr/>
        </p:nvSpPr>
        <p:spPr>
          <a:xfrm>
            <a:off x="3373993" y="6385661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회원수정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탈퇴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EC6B01-9910-F521-14F3-60A85EAE16CB}"/>
              </a:ext>
            </a:extLst>
          </p:cNvPr>
          <p:cNvSpPr txBox="1"/>
          <p:nvPr/>
        </p:nvSpPr>
        <p:spPr>
          <a:xfrm>
            <a:off x="3373993" y="4492500"/>
            <a:ext cx="1368000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발급대기</a:t>
            </a: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816923AE-B0B9-7C0E-AC97-706535BA1E1B}"/>
              </a:ext>
            </a:extLst>
          </p:cNvPr>
          <p:cNvCxnSpPr>
            <a:cxnSpLocks/>
          </p:cNvCxnSpPr>
          <p:nvPr/>
        </p:nvCxnSpPr>
        <p:spPr>
          <a:xfrm>
            <a:off x="4067518" y="4308585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DA7CD73D-B152-3BDD-8FFB-AB0E790386F3}"/>
              </a:ext>
            </a:extLst>
          </p:cNvPr>
          <p:cNvCxnSpPr>
            <a:cxnSpLocks/>
          </p:cNvCxnSpPr>
          <p:nvPr/>
        </p:nvCxnSpPr>
        <p:spPr>
          <a:xfrm>
            <a:off x="4067518" y="4775100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42510FE2-A848-D8B6-086F-9124293683E3}"/>
              </a:ext>
            </a:extLst>
          </p:cNvPr>
          <p:cNvCxnSpPr>
            <a:cxnSpLocks/>
          </p:cNvCxnSpPr>
          <p:nvPr/>
        </p:nvCxnSpPr>
        <p:spPr>
          <a:xfrm>
            <a:off x="4076821" y="5247341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A7F563C-2833-928F-40D6-0022787AF762}"/>
              </a:ext>
            </a:extLst>
          </p:cNvPr>
          <p:cNvCxnSpPr>
            <a:cxnSpLocks/>
          </p:cNvCxnSpPr>
          <p:nvPr/>
        </p:nvCxnSpPr>
        <p:spPr>
          <a:xfrm>
            <a:off x="4086568" y="5737506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AF8A9435-B5C0-526B-47F7-E45A60343EE4}"/>
              </a:ext>
            </a:extLst>
          </p:cNvPr>
          <p:cNvCxnSpPr>
            <a:cxnSpLocks/>
          </p:cNvCxnSpPr>
          <p:nvPr/>
        </p:nvCxnSpPr>
        <p:spPr>
          <a:xfrm>
            <a:off x="4086790" y="6214278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9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2BD23-D8FB-8757-2BBC-AE18AF7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643763"/>
            <a:ext cx="5486400" cy="2651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8EDA00-0FBF-C2B4-8784-8632DABC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01" y="4022090"/>
            <a:ext cx="5445324" cy="265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62B1E-FD22-F4A3-63A2-D9AA28135B61}"/>
              </a:ext>
            </a:extLst>
          </p:cNvPr>
          <p:cNvSpPr txBox="1"/>
          <p:nvPr/>
        </p:nvSpPr>
        <p:spPr>
          <a:xfrm>
            <a:off x="9696450" y="2784977"/>
            <a:ext cx="195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브랜드 컬러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D99A-4916-1A62-BE13-51EED775928D}"/>
              </a:ext>
            </a:extLst>
          </p:cNvPr>
          <p:cNvSpPr txBox="1"/>
          <p:nvPr/>
        </p:nvSpPr>
        <p:spPr>
          <a:xfrm>
            <a:off x="3752850" y="5163304"/>
            <a:ext cx="19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 디자인</a:t>
            </a:r>
          </a:p>
        </p:txBody>
      </p:sp>
    </p:spTree>
    <p:extLst>
      <p:ext uri="{BB962C8B-B14F-4D97-AF65-F5344CB8AC3E}">
        <p14:creationId xmlns:p14="http://schemas.microsoft.com/office/powerpoint/2010/main" val="387696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F122F-1565-F482-B357-DD48267E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73" y="1891524"/>
            <a:ext cx="3486979" cy="457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F51B1-087C-93E1-4ABD-F432E9117CE0}"/>
              </a:ext>
            </a:extLst>
          </p:cNvPr>
          <p:cNvSpPr txBox="1"/>
          <p:nvPr/>
        </p:nvSpPr>
        <p:spPr>
          <a:xfrm>
            <a:off x="8485062" y="3233394"/>
            <a:ext cx="331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카드사 삭제 시 카드 정보 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37045-751C-A1A9-8BC6-0DD79F061D13}"/>
              </a:ext>
            </a:extLst>
          </p:cNvPr>
          <p:cNvSpPr txBox="1"/>
          <p:nvPr/>
        </p:nvSpPr>
        <p:spPr>
          <a:xfrm>
            <a:off x="8485061" y="4581309"/>
            <a:ext cx="331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 탈퇴 시 게시글 보존</a:t>
            </a:r>
          </a:p>
        </p:txBody>
      </p:sp>
    </p:spTree>
    <p:extLst>
      <p:ext uri="{BB962C8B-B14F-4D97-AF65-F5344CB8AC3E}">
        <p14:creationId xmlns:p14="http://schemas.microsoft.com/office/powerpoint/2010/main" val="40611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카드 찾기 테스트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18EF593-F25D-A0C3-FA98-7B5BC01D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608270"/>
            <a:ext cx="4398809" cy="21329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18F0A0-93FC-D014-6493-EF67B67B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4270647"/>
            <a:ext cx="4055745" cy="195816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E9F91D-B3FC-F8C2-94EA-5B66039F19E3}"/>
              </a:ext>
            </a:extLst>
          </p:cNvPr>
          <p:cNvGrpSpPr/>
          <p:nvPr/>
        </p:nvGrpSpPr>
        <p:grpSpPr>
          <a:xfrm>
            <a:off x="5998476" y="2753360"/>
            <a:ext cx="2627364" cy="586454"/>
            <a:chOff x="6364236" y="4033520"/>
            <a:chExt cx="2627364" cy="58645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6E5F503-52E3-E184-DC60-151ADE5D5EA5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FA1AD7-3473-2586-827D-EA57EEFE2D3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C4CEEC7-FBDE-F8E4-3797-00CD227A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2409" y="4033520"/>
              <a:ext cx="289191" cy="5384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FD8D046-575D-9D33-6C98-7C59696F6E31}"/>
              </a:ext>
            </a:extLst>
          </p:cNvPr>
          <p:cNvSpPr txBox="1"/>
          <p:nvPr/>
        </p:nvSpPr>
        <p:spPr>
          <a:xfrm>
            <a:off x="8625840" y="2438328"/>
            <a:ext cx="29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문답으로 소비자 생활패턴 파악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EC2B8-CFDA-8A01-6D20-C37BBB5A94BF}"/>
              </a:ext>
            </a:extLst>
          </p:cNvPr>
          <p:cNvSpPr txBox="1"/>
          <p:nvPr/>
        </p:nvSpPr>
        <p:spPr>
          <a:xfrm>
            <a:off x="7643063" y="4859140"/>
            <a:ext cx="3758833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생활패턴에 가장 적합한 카드 타입과 혜택을 출력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C08E8D-F3ED-09E6-15AA-3BE43225F45F}"/>
              </a:ext>
            </a:extLst>
          </p:cNvPr>
          <p:cNvGrpSpPr/>
          <p:nvPr/>
        </p:nvGrpSpPr>
        <p:grpSpPr>
          <a:xfrm>
            <a:off x="6086311" y="4512246"/>
            <a:ext cx="2552065" cy="354394"/>
            <a:chOff x="6364236" y="4511974"/>
            <a:chExt cx="2552065" cy="35439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E8EF6C1-B3D2-A2A2-55F1-F4034E59E6F9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F7655D8-9591-9294-E3D0-F8BF0812519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891CC77-25EB-3EE7-207B-E47C4BAF9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2409" y="4571996"/>
              <a:ext cx="213892" cy="2943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630C54-EB3B-45E0-43B1-2AF057F68CF3}"/>
              </a:ext>
            </a:extLst>
          </p:cNvPr>
          <p:cNvGrpSpPr/>
          <p:nvPr/>
        </p:nvGrpSpPr>
        <p:grpSpPr>
          <a:xfrm>
            <a:off x="6801221" y="5762829"/>
            <a:ext cx="1336959" cy="108000"/>
            <a:chOff x="6364236" y="4511974"/>
            <a:chExt cx="1336959" cy="108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DC2BB23-F90C-B8BB-C918-F4792F4DC1D7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17FD511-2319-A178-F196-D94B62259AAD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128295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1D3D288-14A2-558B-3F88-DC5E45133849}"/>
              </a:ext>
            </a:extLst>
          </p:cNvPr>
          <p:cNvSpPr txBox="1"/>
          <p:nvPr/>
        </p:nvSpPr>
        <p:spPr>
          <a:xfrm>
            <a:off x="8161700" y="5637095"/>
            <a:ext cx="3036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 시 원하는 날짜와 시간을 기재하여 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발급진행</a:t>
            </a:r>
          </a:p>
        </p:txBody>
      </p:sp>
    </p:spTree>
    <p:extLst>
      <p:ext uri="{BB962C8B-B14F-4D97-AF65-F5344CB8AC3E}">
        <p14:creationId xmlns:p14="http://schemas.microsoft.com/office/powerpoint/2010/main" val="11087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F59556-599F-EC31-C0A4-DBE3EB37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68" y="2726643"/>
            <a:ext cx="4517727" cy="219298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407E9C-C348-B369-A66A-0ACAF41A0F48}"/>
              </a:ext>
            </a:extLst>
          </p:cNvPr>
          <p:cNvGrpSpPr/>
          <p:nvPr/>
        </p:nvGrpSpPr>
        <p:grpSpPr>
          <a:xfrm>
            <a:off x="6147354" y="4466307"/>
            <a:ext cx="2349910" cy="108000"/>
            <a:chOff x="6364236" y="4511974"/>
            <a:chExt cx="2349910" cy="108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99648AF-BAEA-648C-E2E4-A642B0F4A7BA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7C30499-9D69-DCD2-1206-88BCCE9A24BD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3B9893-5F6D-542E-25A2-37AE12C3E45B}"/>
              </a:ext>
            </a:extLst>
          </p:cNvPr>
          <p:cNvSpPr txBox="1"/>
          <p:nvPr/>
        </p:nvSpPr>
        <p:spPr>
          <a:xfrm>
            <a:off x="8551264" y="4258697"/>
            <a:ext cx="298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메뉴 로드 및 기능수행시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AJAX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처리하여 효율적인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resource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582E4-D3A1-E952-D6F8-FAAB86E62CE1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74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8603F2D-74C3-F354-829E-45C062836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71"/>
          <a:stretch/>
        </p:blipFill>
        <p:spPr>
          <a:xfrm>
            <a:off x="3472834" y="3468982"/>
            <a:ext cx="3461419" cy="15352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8D046-575D-9D33-6C98-7C59696F6E31}"/>
              </a:ext>
            </a:extLst>
          </p:cNvPr>
          <p:cNvSpPr txBox="1"/>
          <p:nvPr/>
        </p:nvSpPr>
        <p:spPr>
          <a:xfrm>
            <a:off x="7946974" y="2285732"/>
            <a:ext cx="29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이메일 인증 번호 발송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D3D288-14A2-558B-3F88-DC5E45133849}"/>
              </a:ext>
            </a:extLst>
          </p:cNvPr>
          <p:cNvSpPr txBox="1"/>
          <p:nvPr/>
        </p:nvSpPr>
        <p:spPr>
          <a:xfrm>
            <a:off x="8433677" y="4236616"/>
            <a:ext cx="146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인증번호수신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685AC-5D7D-C340-2117-B136819A7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19"/>
          <a:stretch/>
        </p:blipFill>
        <p:spPr>
          <a:xfrm>
            <a:off x="3472834" y="1886381"/>
            <a:ext cx="3461419" cy="136612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E9F91D-B3FC-F8C2-94EA-5B66039F19E3}"/>
              </a:ext>
            </a:extLst>
          </p:cNvPr>
          <p:cNvGrpSpPr/>
          <p:nvPr/>
        </p:nvGrpSpPr>
        <p:grpSpPr>
          <a:xfrm>
            <a:off x="5557950" y="2369938"/>
            <a:ext cx="2349910" cy="108000"/>
            <a:chOff x="6364236" y="4511974"/>
            <a:chExt cx="2349910" cy="108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6E5F503-52E3-E184-DC60-151ADE5D5EA5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FA1AD7-3473-2586-827D-EA57EEFE2D37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879ACE-FA72-0089-9432-38CAE9418CC6}"/>
              </a:ext>
            </a:extLst>
          </p:cNvPr>
          <p:cNvGrpSpPr/>
          <p:nvPr/>
        </p:nvGrpSpPr>
        <p:grpSpPr>
          <a:xfrm>
            <a:off x="6855996" y="4491280"/>
            <a:ext cx="1577681" cy="283916"/>
            <a:chOff x="6364236" y="4336058"/>
            <a:chExt cx="1577681" cy="28391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FCD9E66-DAD1-E9B0-18BC-85925BE56045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8FFD5B-DA37-AA39-FF4F-216A74388D34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133451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33EC31F-3733-E981-0CE1-1977F1134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754" y="4336058"/>
              <a:ext cx="189163" cy="2274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8ADA48-F983-9F5F-F0C7-BFB0390668F7}"/>
              </a:ext>
            </a:extLst>
          </p:cNvPr>
          <p:cNvGrpSpPr/>
          <p:nvPr/>
        </p:nvGrpSpPr>
        <p:grpSpPr>
          <a:xfrm>
            <a:off x="5069787" y="2777462"/>
            <a:ext cx="3178667" cy="402510"/>
            <a:chOff x="6364236" y="4511974"/>
            <a:chExt cx="3178667" cy="4025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11A22C9-470D-211C-194F-BCE21F60AAA3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208C4EB-4E01-41C5-0E21-80A7FDD44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8236" y="4560960"/>
              <a:ext cx="2928121" cy="50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A10A1D5-081B-9458-5F67-D45A28D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9346357" y="4562794"/>
              <a:ext cx="196546" cy="3516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2E418D0-78C8-1172-2760-F706A448B8AE}"/>
              </a:ext>
            </a:extLst>
          </p:cNvPr>
          <p:cNvSpPr txBox="1"/>
          <p:nvPr/>
        </p:nvSpPr>
        <p:spPr>
          <a:xfrm>
            <a:off x="8051908" y="3192201"/>
            <a:ext cx="29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약관 모두 동의 체크박스 구현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7AFFA5-AD68-D2AC-E331-25F9570C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34" y="5194053"/>
            <a:ext cx="3087239" cy="1439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8204B-0219-0075-4E1C-CE99B52B58B4}"/>
              </a:ext>
            </a:extLst>
          </p:cNvPr>
          <p:cNvSpPr txBox="1"/>
          <p:nvPr/>
        </p:nvSpPr>
        <p:spPr>
          <a:xfrm>
            <a:off x="7907860" y="5819521"/>
            <a:ext cx="2757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정규식을 이용한 비밀번호 유효성 체크 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3A9710-C35F-AD5A-E507-DE0E40C28097}"/>
              </a:ext>
            </a:extLst>
          </p:cNvPr>
          <p:cNvGrpSpPr/>
          <p:nvPr/>
        </p:nvGrpSpPr>
        <p:grpSpPr>
          <a:xfrm>
            <a:off x="5820619" y="5535679"/>
            <a:ext cx="2042629" cy="378323"/>
            <a:chOff x="6364236" y="4511974"/>
            <a:chExt cx="2042629" cy="37832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18759EA-20BB-7555-3084-EA7D7F57697F}"/>
                </a:ext>
              </a:extLst>
            </p:cNvPr>
            <p:cNvSpPr/>
            <p:nvPr/>
          </p:nvSpPr>
          <p:spPr>
            <a:xfrm>
              <a:off x="6364236" y="45119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5982B99-45AE-892A-8BCD-C3559D6572EE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133451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A2D3BF1-2574-9FFB-7089-196B8BB27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52754" y="4563532"/>
              <a:ext cx="654111" cy="3267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78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26A0A-8291-BDA7-C049-94AD83B2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732373"/>
            <a:ext cx="4387025" cy="2127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BD1D1E-3935-91EF-C480-A2BBA8B9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4253382"/>
            <a:ext cx="4387025" cy="212496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25A7FA-4D5F-D76A-2310-8FBCDC7FC697}"/>
              </a:ext>
            </a:extLst>
          </p:cNvPr>
          <p:cNvGrpSpPr/>
          <p:nvPr/>
        </p:nvGrpSpPr>
        <p:grpSpPr>
          <a:xfrm>
            <a:off x="6831596" y="1943000"/>
            <a:ext cx="1519924" cy="454760"/>
            <a:chOff x="6364236" y="4511974"/>
            <a:chExt cx="2627364" cy="45476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74FE6CD-4FA8-0E4F-1110-196FADB070A9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EB4414B-200A-D4B2-3EA8-23C768CA003B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292C6B1-9345-D52C-DD4B-DD140D1D27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2410" y="4571996"/>
              <a:ext cx="289190" cy="3947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E84BBC-F52B-4A93-91A8-F33C13D537BA}"/>
              </a:ext>
            </a:extLst>
          </p:cNvPr>
          <p:cNvSpPr txBox="1"/>
          <p:nvPr/>
        </p:nvSpPr>
        <p:spPr>
          <a:xfrm>
            <a:off x="8131810" y="2396781"/>
            <a:ext cx="291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유저가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카드명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카드혜택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카드사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검색시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노출되는 카드들의 검색횟수를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17C40E-F2D4-6FF4-D6CC-59C22050189A}"/>
              </a:ext>
            </a:extLst>
          </p:cNvPr>
          <p:cNvGrpSpPr/>
          <p:nvPr/>
        </p:nvGrpSpPr>
        <p:grpSpPr>
          <a:xfrm>
            <a:off x="4830800" y="4585924"/>
            <a:ext cx="3114321" cy="216650"/>
            <a:chOff x="6364236" y="4511974"/>
            <a:chExt cx="5383463" cy="21665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C884AC8-75B6-F396-BB89-2F5782018DD3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969E8C1-A43B-84C4-5B87-6460786CA6BC}"/>
                </a:ext>
              </a:extLst>
            </p:cNvPr>
            <p:cNvCxnSpPr>
              <a:cxnSpLocks/>
            </p:cNvCxnSpPr>
            <p:nvPr/>
          </p:nvCxnSpPr>
          <p:spPr>
            <a:xfrm>
              <a:off x="6721465" y="4708901"/>
              <a:ext cx="5026234" cy="19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F0FEFD9-76DF-0C7C-EEFB-C33414492C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581" y="4574591"/>
              <a:ext cx="263883" cy="1373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DB2297-41BF-A831-C222-4C45686A6795}"/>
              </a:ext>
            </a:extLst>
          </p:cNvPr>
          <p:cNvSpPr txBox="1"/>
          <p:nvPr/>
        </p:nvSpPr>
        <p:spPr>
          <a:xfrm>
            <a:off x="7966521" y="4618086"/>
            <a:ext cx="29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검색횟수와 발급횟수 등으로 랭킹출력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0CC525-C859-5040-F847-28BDEDEB39E4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통합검색 및 카드랭킹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C58F6A-EFCD-35C6-943D-0C397A26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8" y="1757773"/>
            <a:ext cx="3848554" cy="186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BA87A-B67B-C335-8C17-90D40C3D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98" y="4225734"/>
            <a:ext cx="3993539" cy="192813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053C9D-23E5-9FC0-4151-A6F9E186292A}"/>
              </a:ext>
            </a:extLst>
          </p:cNvPr>
          <p:cNvGrpSpPr/>
          <p:nvPr/>
        </p:nvGrpSpPr>
        <p:grpSpPr>
          <a:xfrm>
            <a:off x="6939468" y="2569448"/>
            <a:ext cx="1519924" cy="454760"/>
            <a:chOff x="6364236" y="4511974"/>
            <a:chExt cx="2627364" cy="45476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DBF61D-0BF0-F812-1285-EB4AC32DE354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45E42D6-047A-FAE1-D2DA-11396D1D225B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29591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1BDA9F-D299-6D77-BFAF-5B82F5EAF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2410" y="4571996"/>
              <a:ext cx="289190" cy="3947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1E4287-3D5A-A310-F42E-AED3E832D017}"/>
              </a:ext>
            </a:extLst>
          </p:cNvPr>
          <p:cNvSpPr txBox="1"/>
          <p:nvPr/>
        </p:nvSpPr>
        <p:spPr>
          <a:xfrm>
            <a:off x="8112008" y="3024208"/>
            <a:ext cx="348055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카드설계사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카드리스트 출력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카드사 소속 상담사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소속카드사 카드리스트 출력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8A6BC3-E29B-6D64-A584-C9FF27EE1ACF}"/>
              </a:ext>
            </a:extLst>
          </p:cNvPr>
          <p:cNvGrpSpPr/>
          <p:nvPr/>
        </p:nvGrpSpPr>
        <p:grpSpPr>
          <a:xfrm>
            <a:off x="6687854" y="4684239"/>
            <a:ext cx="1287747" cy="108000"/>
            <a:chOff x="6364236" y="4511974"/>
            <a:chExt cx="2226018" cy="108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4EB78C-F857-DD2E-41BB-CA4C76578EE3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5747124-7C45-1525-6061-9AD2092D4922}"/>
                </a:ext>
              </a:extLst>
            </p:cNvPr>
            <p:cNvCxnSpPr>
              <a:cxnSpLocks/>
            </p:cNvCxnSpPr>
            <p:nvPr/>
          </p:nvCxnSpPr>
          <p:spPr>
            <a:xfrm>
              <a:off x="6418236" y="4565974"/>
              <a:ext cx="217201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3832D7-94C1-8742-F28C-57CDA97856FB}"/>
              </a:ext>
            </a:extLst>
          </p:cNvPr>
          <p:cNvSpPr txBox="1"/>
          <p:nvPr/>
        </p:nvSpPr>
        <p:spPr>
          <a:xfrm>
            <a:off x="7986520" y="4601946"/>
            <a:ext cx="3480552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 요청일과 당일을 비교하여 배경색 구분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붉은색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발급요청일 지남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연보라색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발급요청일 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노랑색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발급요청한 기간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C87D74-538C-FC46-C16D-F35EAE944A76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카드 발급용 상담사 페이지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3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상세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B783E5-F7B5-4BD3-BBFF-A92F2EA9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23" y="2704902"/>
            <a:ext cx="4191000" cy="2032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6B759-ECC4-528E-0433-E54C87498F1B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기술설명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4752BC-EA27-FEC8-C1D7-FB9536E60B11}"/>
              </a:ext>
            </a:extLst>
          </p:cNvPr>
          <p:cNvGrpSpPr/>
          <p:nvPr/>
        </p:nvGrpSpPr>
        <p:grpSpPr>
          <a:xfrm>
            <a:off x="6212336" y="2902823"/>
            <a:ext cx="1552075" cy="202327"/>
            <a:chOff x="6364236" y="4511974"/>
            <a:chExt cx="2682941" cy="20232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A79E650-46DA-7819-DC4C-F3CA57FAB5A6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CFAB8B9-6BE1-B6B1-876A-0D3E15BF58D3}"/>
                </a:ext>
              </a:extLst>
            </p:cNvPr>
            <p:cNvCxnSpPr>
              <a:cxnSpLocks/>
            </p:cNvCxnSpPr>
            <p:nvPr/>
          </p:nvCxnSpPr>
          <p:spPr>
            <a:xfrm>
              <a:off x="6751266" y="4714301"/>
              <a:ext cx="22959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866C8C-96C2-26D0-E843-919439A82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581" y="4565974"/>
              <a:ext cx="314758" cy="1483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87314F-9FA8-C022-E0AA-7B9DD09CBA68}"/>
              </a:ext>
            </a:extLst>
          </p:cNvPr>
          <p:cNvSpPr txBox="1"/>
          <p:nvPr/>
        </p:nvSpPr>
        <p:spPr>
          <a:xfrm>
            <a:off x="7764206" y="2931398"/>
            <a:ext cx="3868994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상담사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문의 관리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DF027-F88C-30E7-BD3E-6D2AFCFF48B7}"/>
              </a:ext>
            </a:extLst>
          </p:cNvPr>
          <p:cNvGrpSpPr/>
          <p:nvPr/>
        </p:nvGrpSpPr>
        <p:grpSpPr>
          <a:xfrm>
            <a:off x="6988170" y="4158430"/>
            <a:ext cx="967112" cy="202327"/>
            <a:chOff x="6364236" y="4511974"/>
            <a:chExt cx="1671764" cy="20232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F89473B-FCE5-C5BF-DA2F-019C8E8B4DE3}"/>
                </a:ext>
              </a:extLst>
            </p:cNvPr>
            <p:cNvSpPr/>
            <p:nvPr/>
          </p:nvSpPr>
          <p:spPr>
            <a:xfrm>
              <a:off x="6364236" y="4511974"/>
              <a:ext cx="18669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DD27D0B-3041-C63F-7A5B-6C5C8E994E40}"/>
                </a:ext>
              </a:extLst>
            </p:cNvPr>
            <p:cNvCxnSpPr>
              <a:cxnSpLocks/>
            </p:cNvCxnSpPr>
            <p:nvPr/>
          </p:nvCxnSpPr>
          <p:spPr>
            <a:xfrm>
              <a:off x="6733703" y="4714301"/>
              <a:ext cx="13022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763005-3A90-8D7A-D67C-F1068CC496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581" y="4565974"/>
              <a:ext cx="314758" cy="1483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967A10-4F30-08F4-1D58-CD36CBBAF8D1}"/>
              </a:ext>
            </a:extLst>
          </p:cNvPr>
          <p:cNvSpPr txBox="1"/>
          <p:nvPr/>
        </p:nvSpPr>
        <p:spPr>
          <a:xfrm>
            <a:off x="8038526" y="4196096"/>
            <a:ext cx="3868994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각각의 영역을 기능별로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AJAX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처리하여 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효율적인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resource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 처리속도 향상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49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마치며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6B759-ECC4-528E-0433-E54C87498F1B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</a:p>
        </p:txBody>
      </p:sp>
      <p:pic>
        <p:nvPicPr>
          <p:cNvPr id="11" name="그래픽 10">
            <a:hlinkClick r:id="rId2"/>
            <a:extLst>
              <a:ext uri="{FF2B5EF4-FFF2-40B4-BE49-F238E27FC236}">
                <a16:creationId xmlns:a16="http://schemas.microsoft.com/office/drawing/2014/main" id="{4845CD67-3F57-0088-506D-E3B14C26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9148" y="3156733"/>
            <a:ext cx="2336165" cy="143030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AD1F159-371D-F2CA-8BFC-5515196C195E}"/>
              </a:ext>
            </a:extLst>
          </p:cNvPr>
          <p:cNvCxnSpPr>
            <a:cxnSpLocks/>
          </p:cNvCxnSpPr>
          <p:nvPr/>
        </p:nvCxnSpPr>
        <p:spPr>
          <a:xfrm>
            <a:off x="7800975" y="1757773"/>
            <a:ext cx="0" cy="4395377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00E6E5-912E-0133-220D-963EE79AA9D6}"/>
              </a:ext>
            </a:extLst>
          </p:cNvPr>
          <p:cNvGrpSpPr/>
          <p:nvPr/>
        </p:nvGrpSpPr>
        <p:grpSpPr>
          <a:xfrm>
            <a:off x="5014069" y="2089374"/>
            <a:ext cx="2774456" cy="363176"/>
            <a:chOff x="5026519" y="2145588"/>
            <a:chExt cx="2774456" cy="363176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DCB8172-246A-8EE6-A22B-31CBF515AAE0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04497C-9BC9-F2A1-1DB5-6BD2741FA0E4}"/>
                </a:ext>
              </a:extLst>
            </p:cNvPr>
            <p:cNvSpPr txBox="1"/>
            <p:nvPr/>
          </p:nvSpPr>
          <p:spPr>
            <a:xfrm>
              <a:off x="5026519" y="2145588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메인페이지</a:t>
              </a:r>
              <a:endPara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C4BFCD-B108-4E5E-26E9-964B51AA67A8}"/>
              </a:ext>
            </a:extLst>
          </p:cNvPr>
          <p:cNvGrpSpPr/>
          <p:nvPr/>
        </p:nvGrpSpPr>
        <p:grpSpPr>
          <a:xfrm>
            <a:off x="7577262" y="1590244"/>
            <a:ext cx="484168" cy="343760"/>
            <a:chOff x="9002721" y="1795124"/>
            <a:chExt cx="622290" cy="43319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4D178C-7336-F51C-5C1A-301D98A57703}"/>
                </a:ext>
              </a:extLst>
            </p:cNvPr>
            <p:cNvSpPr/>
            <p:nvPr/>
          </p:nvSpPr>
          <p:spPr>
            <a:xfrm>
              <a:off x="9002721" y="1795124"/>
              <a:ext cx="608003" cy="427139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36F088A3-9182-3431-1D14-BA60EA8F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21769" y="1858988"/>
              <a:ext cx="603242" cy="369332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78D6CF99-A3C0-BA85-394B-56820AAD2D42}"/>
              </a:ext>
            </a:extLst>
          </p:cNvPr>
          <p:cNvSpPr/>
          <p:nvPr/>
        </p:nvSpPr>
        <p:spPr>
          <a:xfrm>
            <a:off x="7719168" y="218748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5187A9B-4CB0-7BCD-EBEF-8B40299DDE51}"/>
              </a:ext>
            </a:extLst>
          </p:cNvPr>
          <p:cNvSpPr/>
          <p:nvPr/>
        </p:nvSpPr>
        <p:spPr>
          <a:xfrm>
            <a:off x="7727231" y="283063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4B89AA8-15B8-F684-96FB-EBC91841E6BE}"/>
              </a:ext>
            </a:extLst>
          </p:cNvPr>
          <p:cNvSpPr/>
          <p:nvPr/>
        </p:nvSpPr>
        <p:spPr>
          <a:xfrm>
            <a:off x="7719168" y="34895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6D50CB8-690F-33C7-DFD0-7F8A9ACE5F66}"/>
              </a:ext>
            </a:extLst>
          </p:cNvPr>
          <p:cNvSpPr/>
          <p:nvPr/>
        </p:nvSpPr>
        <p:spPr>
          <a:xfrm>
            <a:off x="7710974" y="424997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54277B-6D00-B71B-B3FE-5D208370D19F}"/>
              </a:ext>
            </a:extLst>
          </p:cNvPr>
          <p:cNvSpPr/>
          <p:nvPr/>
        </p:nvSpPr>
        <p:spPr>
          <a:xfrm>
            <a:off x="7719168" y="505773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29BBDC7-1A87-1873-008D-3E419EEB6692}"/>
              </a:ext>
            </a:extLst>
          </p:cNvPr>
          <p:cNvGrpSpPr/>
          <p:nvPr/>
        </p:nvGrpSpPr>
        <p:grpSpPr>
          <a:xfrm>
            <a:off x="7874720" y="2738727"/>
            <a:ext cx="3036816" cy="363176"/>
            <a:chOff x="6724335" y="2145588"/>
            <a:chExt cx="3036816" cy="36317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8A13594-6520-11D9-4B2A-8D0F7E6F835F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ECA61-D0FE-56EE-07F6-53F8EB3689CC}"/>
                </a:ext>
              </a:extLst>
            </p:cNvPr>
            <p:cNvSpPr txBox="1"/>
            <p:nvPr/>
          </p:nvSpPr>
          <p:spPr>
            <a:xfrm>
              <a:off x="7551351" y="2145588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회원가입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메일인증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3C759-3F95-B598-6623-7E8A9900701E}"/>
              </a:ext>
            </a:extLst>
          </p:cNvPr>
          <p:cNvGrpSpPr/>
          <p:nvPr/>
        </p:nvGrpSpPr>
        <p:grpSpPr>
          <a:xfrm>
            <a:off x="4808944" y="3403034"/>
            <a:ext cx="2959549" cy="363176"/>
            <a:chOff x="4841426" y="2145587"/>
            <a:chExt cx="2959549" cy="363176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47781FB-9044-9960-81DA-3CC619E0ED6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CAB545-9249-B139-BAD6-205519ADDBB0}"/>
                </a:ext>
              </a:extLst>
            </p:cNvPr>
            <p:cNvSpPr txBox="1"/>
            <p:nvPr/>
          </p:nvSpPr>
          <p:spPr>
            <a:xfrm>
              <a:off x="4841426" y="2145587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카드찾기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테스트</a:t>
              </a:r>
              <a:endPara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038D4A-59DB-24BA-FCDE-5841F1C61C05}"/>
              </a:ext>
            </a:extLst>
          </p:cNvPr>
          <p:cNvGrpSpPr/>
          <p:nvPr/>
        </p:nvGrpSpPr>
        <p:grpSpPr>
          <a:xfrm>
            <a:off x="7810946" y="4167089"/>
            <a:ext cx="3036816" cy="363176"/>
            <a:chOff x="6724335" y="2145588"/>
            <a:chExt cx="3036816" cy="363176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C88FFEA-D785-29A2-1168-8BC09CA2233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A11072-40CC-D341-B797-A2C8A1B3D1F4}"/>
                </a:ext>
              </a:extLst>
            </p:cNvPr>
            <p:cNvSpPr txBox="1"/>
            <p:nvPr/>
          </p:nvSpPr>
          <p:spPr>
            <a:xfrm>
              <a:off x="7551351" y="2145588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카드발급 신청</a:t>
              </a:r>
              <a:endPara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B8B85D4-2BAD-8D82-98E9-7D9E35C72AE7}"/>
              </a:ext>
            </a:extLst>
          </p:cNvPr>
          <p:cNvGrpSpPr/>
          <p:nvPr/>
        </p:nvGrpSpPr>
        <p:grpSpPr>
          <a:xfrm>
            <a:off x="4793913" y="4983344"/>
            <a:ext cx="3032843" cy="658642"/>
            <a:chOff x="4768132" y="2162786"/>
            <a:chExt cx="3032843" cy="65864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3351E29-4CDA-722D-E14C-AE9DB8BC109C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B3223B-EED8-84E2-7297-8544039FF57F}"/>
                </a:ext>
              </a:extLst>
            </p:cNvPr>
            <p:cNvSpPr txBox="1"/>
            <p:nvPr/>
          </p:nvSpPr>
          <p:spPr>
            <a:xfrm>
              <a:off x="4768132" y="2162786"/>
              <a:ext cx="2604174" cy="658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상담사페이지 </a:t>
              </a:r>
              <a:endPara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개인사업자</a:t>
              </a: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카드사 상담사</a:t>
              </a: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endPara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81FF18E9-FE5F-A8D9-C3C7-8B4B3463137F}"/>
              </a:ext>
            </a:extLst>
          </p:cNvPr>
          <p:cNvSpPr/>
          <p:nvPr/>
        </p:nvSpPr>
        <p:spPr>
          <a:xfrm>
            <a:off x="7719168" y="581308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94F5AD-8998-D867-A1E8-3067AF59A3C0}"/>
              </a:ext>
            </a:extLst>
          </p:cNvPr>
          <p:cNvGrpSpPr/>
          <p:nvPr/>
        </p:nvGrpSpPr>
        <p:grpSpPr>
          <a:xfrm>
            <a:off x="7819140" y="5730199"/>
            <a:ext cx="3036816" cy="363176"/>
            <a:chOff x="6724335" y="2145588"/>
            <a:chExt cx="3036816" cy="363176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04665CE-2B08-B7C5-D949-09BA119AA546}"/>
                </a:ext>
              </a:extLst>
            </p:cNvPr>
            <p:cNvCxnSpPr>
              <a:cxnSpLocks/>
            </p:cNvCxnSpPr>
            <p:nvPr/>
          </p:nvCxnSpPr>
          <p:spPr>
            <a:xfrm>
              <a:off x="6724335" y="2327176"/>
              <a:ext cx="10766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7EDED5-E879-462F-087C-803E200EF816}"/>
                </a:ext>
              </a:extLst>
            </p:cNvPr>
            <p:cNvSpPr txBox="1"/>
            <p:nvPr/>
          </p:nvSpPr>
          <p:spPr>
            <a:xfrm>
              <a:off x="7551351" y="2145588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관리자 페이지</a:t>
              </a:r>
              <a:endPara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42EE2A-267C-F2EE-F8F0-7AD184BEF1C5}"/>
              </a:ext>
            </a:extLst>
          </p:cNvPr>
          <p:cNvSpPr txBox="1"/>
          <p:nvPr/>
        </p:nvSpPr>
        <p:spPr>
          <a:xfrm>
            <a:off x="9648826" y="4000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40EE99-7227-AABD-E878-AADE51E3CA8F}"/>
              </a:ext>
            </a:extLst>
          </p:cNvPr>
          <p:cNvGrpSpPr/>
          <p:nvPr/>
        </p:nvGrpSpPr>
        <p:grpSpPr>
          <a:xfrm>
            <a:off x="2800350" y="1828800"/>
            <a:ext cx="2552700" cy="1936684"/>
            <a:chOff x="2800350" y="1828800"/>
            <a:chExt cx="2552700" cy="19366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2387A2-B085-3DFA-10D2-6B48B1F05A8F}"/>
                </a:ext>
              </a:extLst>
            </p:cNvPr>
            <p:cNvSpPr txBox="1"/>
            <p:nvPr/>
          </p:nvSpPr>
          <p:spPr>
            <a:xfrm>
              <a:off x="3409950" y="2475131"/>
              <a:ext cx="1943100" cy="129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개발동기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기획의도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브랜드 컨셉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EABA88-29F3-D702-43B6-20746E926A6F}"/>
                </a:ext>
              </a:extLst>
            </p:cNvPr>
            <p:cNvSpPr txBox="1"/>
            <p:nvPr/>
          </p:nvSpPr>
          <p:spPr>
            <a:xfrm>
              <a:off x="2800350" y="1828800"/>
              <a:ext cx="2552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개요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C1D357-D7E0-961D-0B6D-AA2A8109E2BF}"/>
              </a:ext>
            </a:extLst>
          </p:cNvPr>
          <p:cNvGrpSpPr/>
          <p:nvPr/>
        </p:nvGrpSpPr>
        <p:grpSpPr>
          <a:xfrm>
            <a:off x="6838950" y="1828800"/>
            <a:ext cx="2552700" cy="2352183"/>
            <a:chOff x="2800350" y="1828800"/>
            <a:chExt cx="2552700" cy="23521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DBA58-FCAF-250A-491A-D0D8021F2633}"/>
                </a:ext>
              </a:extLst>
            </p:cNvPr>
            <p:cNvSpPr txBox="1"/>
            <p:nvPr/>
          </p:nvSpPr>
          <p:spPr>
            <a:xfrm>
              <a:off x="3409950" y="2475131"/>
              <a:ext cx="1943100" cy="170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IA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구조도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Figma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ERD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기술설명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5A09D9-7E17-3DA9-B424-157F8D8195E7}"/>
                </a:ext>
              </a:extLst>
            </p:cNvPr>
            <p:cNvSpPr txBox="1"/>
            <p:nvPr/>
          </p:nvSpPr>
          <p:spPr>
            <a:xfrm>
              <a:off x="2800350" y="1828800"/>
              <a:ext cx="2552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상세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60EB66-DD5E-1131-96CD-2D025431DB0D}"/>
              </a:ext>
            </a:extLst>
          </p:cNvPr>
          <p:cNvGrpSpPr/>
          <p:nvPr/>
        </p:nvGrpSpPr>
        <p:grpSpPr>
          <a:xfrm>
            <a:off x="2800350" y="4229458"/>
            <a:ext cx="2552700" cy="1521186"/>
            <a:chOff x="2800350" y="1828800"/>
            <a:chExt cx="2552700" cy="15211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E85D5E-168E-EC66-EF5C-4CBD1FF20F03}"/>
                </a:ext>
              </a:extLst>
            </p:cNvPr>
            <p:cNvSpPr txBox="1"/>
            <p:nvPr/>
          </p:nvSpPr>
          <p:spPr>
            <a:xfrm>
              <a:off x="3409950" y="2475131"/>
              <a:ext cx="1943100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개발일정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개발환경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48DD52-37BB-A701-C9E6-FF339172663C}"/>
                </a:ext>
              </a:extLst>
            </p:cNvPr>
            <p:cNvSpPr txBox="1"/>
            <p:nvPr/>
          </p:nvSpPr>
          <p:spPr>
            <a:xfrm>
              <a:off x="2800350" y="1828800"/>
              <a:ext cx="2552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진행 프로세스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ABDE9-79C6-53BD-66BA-C4FD2220C046}"/>
              </a:ext>
            </a:extLst>
          </p:cNvPr>
          <p:cNvGrpSpPr/>
          <p:nvPr/>
        </p:nvGrpSpPr>
        <p:grpSpPr>
          <a:xfrm>
            <a:off x="6838950" y="4552623"/>
            <a:ext cx="2552700" cy="1521186"/>
            <a:chOff x="2800350" y="1828800"/>
            <a:chExt cx="2552700" cy="15211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3A31B0-0EAC-CFA5-F97A-DF63E426FADF}"/>
                </a:ext>
              </a:extLst>
            </p:cNvPr>
            <p:cNvSpPr txBox="1"/>
            <p:nvPr/>
          </p:nvSpPr>
          <p:spPr>
            <a:xfrm>
              <a:off x="3409950" y="2475131"/>
              <a:ext cx="1943100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시연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마치며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FD1836-2EE5-7B58-4BCD-3CE263462C53}"/>
                </a:ext>
              </a:extLst>
            </p:cNvPr>
            <p:cNvSpPr txBox="1"/>
            <p:nvPr/>
          </p:nvSpPr>
          <p:spPr>
            <a:xfrm>
              <a:off x="2800350" y="1828800"/>
              <a:ext cx="2552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86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마치며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6B759-ECC4-528E-0433-E54C87498F1B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마치며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FF87D-59B3-6AA9-A375-4A8DA2EDE497}"/>
              </a:ext>
            </a:extLst>
          </p:cNvPr>
          <p:cNvSpPr txBox="1"/>
          <p:nvPr/>
        </p:nvSpPr>
        <p:spPr>
          <a:xfrm>
            <a:off x="6678377" y="5995954"/>
            <a:ext cx="53822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출처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5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 소멸한 항공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카드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휴대폰 마일리지 무려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천억원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…”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가계경제손실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”(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오늘경제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출처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'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매년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1000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억 소멸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'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카드 포인트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어떻게 사용하면 좋을까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 (</a:t>
            </a:r>
            <a:r>
              <a:rPr lang="en-US" altLang="ko-KR" sz="1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sbs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뉴스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출처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매년 소멸돼 사라지는 카드포인트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1000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억원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카드사만 </a:t>
            </a:r>
            <a:r>
              <a:rPr lang="ko-KR" altLang="en-US" sz="1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배불린다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포인트데일리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출처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경제주체별 현금사용행태 조사 결과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한국은행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B067F2D-6E75-06D9-C00D-A8391F9B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11794"/>
            <a:ext cx="2580918" cy="29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현금사용 축소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1C9F5-DD0F-8ED0-F6E8-F45CB155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250486"/>
            <a:ext cx="3826871" cy="363337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A0AA8C1-E9A5-6551-BF83-C45F31F251C2}"/>
              </a:ext>
            </a:extLst>
          </p:cNvPr>
          <p:cNvSpPr/>
          <p:nvPr/>
        </p:nvSpPr>
        <p:spPr>
          <a:xfrm>
            <a:off x="8178860" y="3627516"/>
            <a:ext cx="3571875" cy="1276350"/>
          </a:xfrm>
          <a:prstGeom prst="wedgeRoundRectCallout">
            <a:avLst>
              <a:gd name="adj1" fmla="val -72034"/>
              <a:gd name="adj2" fmla="val -24592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가계와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 모두 현금 사용이 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highlight>
                  <a:srgbClr val="FFFF0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지속적으로 감소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1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49" y="704136"/>
            <a:ext cx="3920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카드시장 확대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소비생활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ABB874-ADE1-5843-0698-FD8F8800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02" y="1676374"/>
            <a:ext cx="3624882" cy="1665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53B15-DF59-F442-BBBC-726D699A9214}"/>
              </a:ext>
            </a:extLst>
          </p:cNvPr>
          <p:cNvSpPr txBox="1"/>
          <p:nvPr/>
        </p:nvSpPr>
        <p:spPr>
          <a:xfrm>
            <a:off x="4133336" y="3383231"/>
            <a:ext cx="669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대비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가계의 월평균 현금지출액은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25.4%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감소하였고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지출액에서 현금사용보다 카드사용이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 수준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752F96-AE36-EAD0-8F6E-6DA0F30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009" y="4208336"/>
            <a:ext cx="3373164" cy="230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D3876-9C60-4B09-1176-CAE097BE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18" y="4550590"/>
            <a:ext cx="5108184" cy="978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5082C-E7EB-34B1-423E-21C2DEAE9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288" y="5636023"/>
            <a:ext cx="3826352" cy="10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6520D-4E65-A8FC-2682-574B85EAB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84" y="3021750"/>
            <a:ext cx="2093043" cy="2093043"/>
          </a:xfrm>
          <a:prstGeom prst="rect">
            <a:avLst/>
          </a:prstGeom>
        </p:spPr>
      </p:pic>
      <p:sp>
        <p:nvSpPr>
          <p:cNvPr id="12" name="생각 풍선: 구름 모양 11">
            <a:extLst>
              <a:ext uri="{FF2B5EF4-FFF2-40B4-BE49-F238E27FC236}">
                <a16:creationId xmlns:a16="http://schemas.microsoft.com/office/drawing/2014/main" id="{A22F9B3D-9ECB-341D-257D-10486C9E25BE}"/>
              </a:ext>
            </a:extLst>
          </p:cNvPr>
          <p:cNvSpPr/>
          <p:nvPr/>
        </p:nvSpPr>
        <p:spPr>
          <a:xfrm>
            <a:off x="6972300" y="1503202"/>
            <a:ext cx="2024216" cy="124270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카드시장 확대</a:t>
            </a:r>
          </a:p>
        </p:txBody>
      </p:sp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9EC8AA23-7572-9047-2202-1A303D6870F6}"/>
              </a:ext>
            </a:extLst>
          </p:cNvPr>
          <p:cNvSpPr/>
          <p:nvPr/>
        </p:nvSpPr>
        <p:spPr>
          <a:xfrm>
            <a:off x="9494274" y="2384814"/>
            <a:ext cx="2024216" cy="1242702"/>
          </a:xfrm>
          <a:prstGeom prst="cloudCallout">
            <a:avLst>
              <a:gd name="adj1" fmla="val -64549"/>
              <a:gd name="adj2" fmla="val 5221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애플페이 상용화</a:t>
            </a:r>
          </a:p>
        </p:txBody>
      </p:sp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DD84D43F-0BCF-8EAF-4F85-39C7FBDEAB9F}"/>
              </a:ext>
            </a:extLst>
          </p:cNvPr>
          <p:cNvSpPr/>
          <p:nvPr/>
        </p:nvSpPr>
        <p:spPr>
          <a:xfrm>
            <a:off x="9715500" y="4366818"/>
            <a:ext cx="2024216" cy="1242702"/>
          </a:xfrm>
          <a:prstGeom prst="cloudCallout">
            <a:avLst>
              <a:gd name="adj1" fmla="val -78666"/>
              <a:gd name="adj2" fmla="val -2136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발급 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리베이트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(rebate)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66CB61A9-53F4-B970-C55A-3CBFE109076D}"/>
              </a:ext>
            </a:extLst>
          </p:cNvPr>
          <p:cNvSpPr/>
          <p:nvPr/>
        </p:nvSpPr>
        <p:spPr>
          <a:xfrm>
            <a:off x="3752850" y="2071293"/>
            <a:ext cx="2024216" cy="1242702"/>
          </a:xfrm>
          <a:prstGeom prst="cloudCallout">
            <a:avLst>
              <a:gd name="adj1" fmla="val 49324"/>
              <a:gd name="adj2" fmla="val 560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간편결제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트렌드</a:t>
            </a:r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A6657574-40F3-605D-EA52-60DA3BC146B5}"/>
              </a:ext>
            </a:extLst>
          </p:cNvPr>
          <p:cNvSpPr/>
          <p:nvPr/>
        </p:nvSpPr>
        <p:spPr>
          <a:xfrm>
            <a:off x="3624109" y="4366818"/>
            <a:ext cx="2024216" cy="1242702"/>
          </a:xfrm>
          <a:prstGeom prst="cloudCallout">
            <a:avLst>
              <a:gd name="adj1" fmla="val 73322"/>
              <a:gd name="adj2" fmla="val -206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결정장애</a:t>
            </a:r>
          </a:p>
        </p:txBody>
      </p:sp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26A68130-0463-9CDD-9820-A4C6FA7C452C}"/>
              </a:ext>
            </a:extLst>
          </p:cNvPr>
          <p:cNvSpPr/>
          <p:nvPr/>
        </p:nvSpPr>
        <p:spPr>
          <a:xfrm>
            <a:off x="6405409" y="5532513"/>
            <a:ext cx="2024216" cy="1242702"/>
          </a:xfrm>
          <a:prstGeom prst="cloudCallout">
            <a:avLst>
              <a:gd name="adj1" fmla="val 29090"/>
              <a:gd name="adj2" fmla="val -6735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무인 매장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63164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77CD3D-F348-FF6B-8A3E-D3EF3918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62" y="2281534"/>
            <a:ext cx="2890870" cy="1493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D1CD3F-586A-99B1-E488-2A952216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87" y="2293597"/>
            <a:ext cx="2694771" cy="754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B9468-E1F0-127A-6838-4C95C075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87" y="3099282"/>
            <a:ext cx="2694771" cy="731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616B4E-F1B8-9028-A1F8-DEAED925A33D}"/>
              </a:ext>
            </a:extLst>
          </p:cNvPr>
          <p:cNvSpPr txBox="1"/>
          <p:nvPr/>
        </p:nvSpPr>
        <p:spPr>
          <a:xfrm>
            <a:off x="3627120" y="1554480"/>
            <a:ext cx="823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카드 추천 서비스의 검색 결과가 광범위 하고 일부 요구조건에 맞지 않는 카드 추천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E1D83-84A2-FD6B-B3AD-C3BA464DF4F2}"/>
              </a:ext>
            </a:extLst>
          </p:cNvPr>
          <p:cNvSpPr txBox="1"/>
          <p:nvPr/>
        </p:nvSpPr>
        <p:spPr>
          <a:xfrm>
            <a:off x="3627120" y="3858879"/>
            <a:ext cx="823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발급 시 이용자 혜택 최대지원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카드 설계사 업무 편의 증가로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인한 중계 플랫폼 기획 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D009D1E-9EC1-D952-1297-6AA71775DFD0}"/>
              </a:ext>
            </a:extLst>
          </p:cNvPr>
          <p:cNvSpPr/>
          <p:nvPr/>
        </p:nvSpPr>
        <p:spPr>
          <a:xfrm>
            <a:off x="5704721" y="2365072"/>
            <a:ext cx="660400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97DAB-A027-0A46-23CC-20D01EF299A5}"/>
              </a:ext>
            </a:extLst>
          </p:cNvPr>
          <p:cNvGrpSpPr/>
          <p:nvPr/>
        </p:nvGrpSpPr>
        <p:grpSpPr>
          <a:xfrm>
            <a:off x="5328506" y="4454653"/>
            <a:ext cx="4540299" cy="2062265"/>
            <a:chOff x="5328506" y="4454653"/>
            <a:chExt cx="4540299" cy="2062265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7A2822E0-4E68-D998-39B5-159CF354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83020" y="5623453"/>
              <a:ext cx="485785" cy="485785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993967AC-FEFE-59EA-FB45-8CEB4A04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28506" y="5610317"/>
              <a:ext cx="436556" cy="498921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CD7B025-1BF7-670A-BEF5-F14928734690}"/>
                </a:ext>
              </a:extLst>
            </p:cNvPr>
            <p:cNvCxnSpPr>
              <a:cxnSpLocks/>
            </p:cNvCxnSpPr>
            <p:nvPr/>
          </p:nvCxnSpPr>
          <p:spPr>
            <a:xfrm>
              <a:off x="8009906" y="4674588"/>
              <a:ext cx="1225534" cy="9965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C8E543C-345E-31C9-9BDC-680454136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237" y="6044068"/>
              <a:ext cx="3342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EA5814A0-510D-2346-1E06-A6C722BA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86226" y="6196918"/>
              <a:ext cx="360000" cy="32000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84A69FC-D957-7150-E1F2-91DCCCA9B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24879" y="6177814"/>
              <a:ext cx="360000" cy="320000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EE7D69E5-3C1B-B460-B3E7-9C8BFA32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47573" y="6144384"/>
              <a:ext cx="360000" cy="360000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537084-86A0-6881-3A35-473E01757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84968" y="4731778"/>
              <a:ext cx="415502" cy="332402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35F51D4-516A-E0C6-8503-0698DA5DE79D}"/>
                </a:ext>
              </a:extLst>
            </p:cNvPr>
            <p:cNvGrpSpPr/>
            <p:nvPr/>
          </p:nvGrpSpPr>
          <p:grpSpPr>
            <a:xfrm>
              <a:off x="8543370" y="4661708"/>
              <a:ext cx="468000" cy="468000"/>
              <a:chOff x="9923310" y="4909709"/>
              <a:chExt cx="468000" cy="46800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0D570CB-7E71-24CB-2B20-A82FE85F5B93}"/>
                  </a:ext>
                </a:extLst>
              </p:cNvPr>
              <p:cNvSpPr/>
              <p:nvPr/>
            </p:nvSpPr>
            <p:spPr>
              <a:xfrm>
                <a:off x="9923310" y="4909709"/>
                <a:ext cx="468000" cy="468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CC42FEB-A826-EC37-093C-D4EAF67DC00C}"/>
                  </a:ext>
                </a:extLst>
              </p:cNvPr>
              <p:cNvCxnSpPr>
                <a:stCxn id="50" idx="7"/>
                <a:endCxn id="50" idx="3"/>
              </p:cNvCxnSpPr>
              <p:nvPr/>
            </p:nvCxnSpPr>
            <p:spPr>
              <a:xfrm flipH="1">
                <a:off x="9991847" y="4978246"/>
                <a:ext cx="330926" cy="3309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11326493-1F0F-5F52-F5E1-88029402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21781" y="4454653"/>
              <a:ext cx="603242" cy="369332"/>
            </a:xfrm>
            <a:prstGeom prst="rect">
              <a:avLst/>
            </a:prstGeom>
          </p:spPr>
        </p:pic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928951D-9D84-F945-26A4-697456A15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557" y="4803216"/>
              <a:ext cx="1308110" cy="867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4CE841B-A727-8F3E-B68E-5B647119DC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4946" y="4771038"/>
              <a:ext cx="1231841" cy="9764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282C0B0E-C8AB-48C2-AE9C-331C1E86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25643" y="5331860"/>
              <a:ext cx="360000" cy="360000"/>
            </a:xfrm>
            <a:prstGeom prst="rect">
              <a:avLst/>
            </a:prstGeom>
          </p:spPr>
        </p:pic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7592757A-545C-0155-43BC-A932F823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38040" y="4661708"/>
              <a:ext cx="405000" cy="360000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FB06C6D-E86C-907E-8FF7-3AA0382C5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3520" y="4669471"/>
              <a:ext cx="1313224" cy="8811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래픽 74">
              <a:extLst>
                <a:ext uri="{FF2B5EF4-FFF2-40B4-BE49-F238E27FC236}">
                  <a16:creationId xmlns:a16="http://schemas.microsoft.com/office/drawing/2014/main" id="{B38C010B-55AC-86D9-3A6D-CA0FBFA84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674552" y="5181310"/>
              <a:ext cx="323166" cy="36933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DC9370-3E08-8405-0CBE-56019855C2C3}"/>
              </a:ext>
            </a:extLst>
          </p:cNvPr>
          <p:cNvSpPr txBox="1"/>
          <p:nvPr/>
        </p:nvSpPr>
        <p:spPr>
          <a:xfrm>
            <a:off x="4123212" y="1933693"/>
            <a:ext cx="56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접근하기 편하고 높은 정확도로 카드를 추천해주는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42506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FF205A-8D92-0BB8-7C93-9025AAD0B1B4}"/>
              </a:ext>
            </a:extLst>
          </p:cNvPr>
          <p:cNvSpPr/>
          <p:nvPr/>
        </p:nvSpPr>
        <p:spPr>
          <a:xfrm>
            <a:off x="7711440" y="1473200"/>
            <a:ext cx="4165600" cy="5283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114908-566B-C3BE-F6AE-62C2135BDB7D}"/>
              </a:ext>
            </a:extLst>
          </p:cNvPr>
          <p:cNvSpPr/>
          <p:nvPr/>
        </p:nvSpPr>
        <p:spPr>
          <a:xfrm>
            <a:off x="3341370" y="1473200"/>
            <a:ext cx="4370070" cy="5283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컨셉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F5B9ED8-1526-4379-4521-D23E196244B7}"/>
              </a:ext>
            </a:extLst>
          </p:cNvPr>
          <p:cNvSpPr/>
          <p:nvPr/>
        </p:nvSpPr>
        <p:spPr>
          <a:xfrm>
            <a:off x="6675120" y="3659311"/>
            <a:ext cx="2072640" cy="1012577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FIT</a:t>
            </a:r>
            <a:endParaRPr lang="ko-KR" altLang="en-US" sz="4000" dirty="0">
              <a:solidFill>
                <a:schemeClr val="accent1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885ABF5-48F1-9B77-001F-269574C567DA}"/>
              </a:ext>
            </a:extLst>
          </p:cNvPr>
          <p:cNvSpPr/>
          <p:nvPr/>
        </p:nvSpPr>
        <p:spPr>
          <a:xfrm>
            <a:off x="4104640" y="3576318"/>
            <a:ext cx="1991360" cy="1095569"/>
          </a:xfrm>
          <a:prstGeom prst="roundRect">
            <a:avLst>
              <a:gd name="adj" fmla="val 33908"/>
            </a:avLst>
          </a:prstGeom>
          <a:noFill/>
          <a:ln w="25400" cmpd="dbl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딱 맞는</a:t>
            </a:r>
            <a:endParaRPr lang="en-US" altLang="ko-KR" sz="24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FIT</a:t>
            </a:r>
            <a:endParaRPr lang="ko-KR" altLang="en-US" sz="24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90C74D-E1A1-35A5-257E-853539EDB26A}"/>
              </a:ext>
            </a:extLst>
          </p:cNvPr>
          <p:cNvSpPr/>
          <p:nvPr/>
        </p:nvSpPr>
        <p:spPr>
          <a:xfrm>
            <a:off x="9326880" y="3576317"/>
            <a:ext cx="1991360" cy="1127761"/>
          </a:xfrm>
          <a:prstGeom prst="roundRect">
            <a:avLst>
              <a:gd name="adj" fmla="val 28736"/>
            </a:avLst>
          </a:prstGeom>
          <a:noFill/>
          <a:ln w="25400" cmpd="dbl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건강한</a:t>
            </a:r>
            <a:br>
              <a:rPr lang="en-US" altLang="ko-KR" sz="2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FITNESS</a:t>
            </a:r>
            <a:endParaRPr lang="ko-KR" altLang="en-US" sz="24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E1429C-D344-96FF-86AA-E323EABE057E}"/>
              </a:ext>
            </a:extLst>
          </p:cNvPr>
          <p:cNvSpPr/>
          <p:nvPr/>
        </p:nvSpPr>
        <p:spPr>
          <a:xfrm>
            <a:off x="3514090" y="1889759"/>
            <a:ext cx="3728720" cy="1320800"/>
          </a:xfrm>
          <a:prstGeom prst="round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생활 패턴에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딱 맞춘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카드추천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13ACB-C5DD-0D13-2E95-DE73EFA1BE26}"/>
              </a:ext>
            </a:extLst>
          </p:cNvPr>
          <p:cNvSpPr/>
          <p:nvPr/>
        </p:nvSpPr>
        <p:spPr>
          <a:xfrm>
            <a:off x="3514090" y="5120639"/>
            <a:ext cx="3728720" cy="1320800"/>
          </a:xfrm>
          <a:prstGeom prst="round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시간에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딱 맞춘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카드발급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1D640D-19F9-F8F3-F750-6B6BED76FA78}"/>
              </a:ext>
            </a:extLst>
          </p:cNvPr>
          <p:cNvSpPr/>
          <p:nvPr/>
        </p:nvSpPr>
        <p:spPr>
          <a:xfrm>
            <a:off x="7994650" y="5120639"/>
            <a:ext cx="3728720" cy="1320800"/>
          </a:xfrm>
          <a:prstGeom prst="round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카드사와 회원간 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건강한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상생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728573-12A5-7560-70AD-162ED187E9CE}"/>
              </a:ext>
            </a:extLst>
          </p:cNvPr>
          <p:cNvSpPr/>
          <p:nvPr/>
        </p:nvSpPr>
        <p:spPr>
          <a:xfrm>
            <a:off x="7994650" y="1889759"/>
            <a:ext cx="3728720" cy="1320800"/>
          </a:xfrm>
          <a:prstGeom prst="round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건강한</a:t>
            </a:r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소비습관의 시작점</a:t>
            </a:r>
          </a:p>
        </p:txBody>
      </p:sp>
    </p:spTree>
    <p:extLst>
      <p:ext uri="{BB962C8B-B14F-4D97-AF65-F5344CB8AC3E}">
        <p14:creationId xmlns:p14="http://schemas.microsoft.com/office/powerpoint/2010/main" val="7628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개발일정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9CC441-7D21-EC51-91DD-B6C14C808B73}"/>
              </a:ext>
            </a:extLst>
          </p:cNvPr>
          <p:cNvCxnSpPr>
            <a:cxnSpLocks/>
          </p:cNvCxnSpPr>
          <p:nvPr/>
        </p:nvCxnSpPr>
        <p:spPr>
          <a:xfrm>
            <a:off x="7800975" y="1757773"/>
            <a:ext cx="0" cy="4395377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0722A4-8A32-E9EA-5817-4A1BB0336DF7}"/>
              </a:ext>
            </a:extLst>
          </p:cNvPr>
          <p:cNvGrpSpPr/>
          <p:nvPr/>
        </p:nvGrpSpPr>
        <p:grpSpPr>
          <a:xfrm>
            <a:off x="4149975" y="1950326"/>
            <a:ext cx="3638550" cy="778004"/>
            <a:chOff x="4162425" y="1921697"/>
            <a:chExt cx="3638550" cy="77800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965DB7-1586-0A69-4A17-F58F3CDFE2A4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2327176"/>
              <a:ext cx="3638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22E109-57B3-8783-A199-4D8F65D8316E}"/>
                </a:ext>
              </a:extLst>
            </p:cNvPr>
            <p:cNvSpPr txBox="1"/>
            <p:nvPr/>
          </p:nvSpPr>
          <p:spPr>
            <a:xfrm>
              <a:off x="4991100" y="1921697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05.15~05.18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AFBD68-8049-9720-5E8E-4697C500E2BF}"/>
                </a:ext>
              </a:extLst>
            </p:cNvPr>
            <p:cNvSpPr txBox="1"/>
            <p:nvPr/>
          </p:nvSpPr>
          <p:spPr>
            <a:xfrm>
              <a:off x="4657725" y="2348836"/>
              <a:ext cx="2876550" cy="350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AI/Menu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구조도</a:t>
              </a:r>
              <a:r>
                <a:rPr lang="en-US" altLang="ko-KR" sz="14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스토리보드 작성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D2CDEB3-FF5C-FCE2-732D-0D90B8A55E72}"/>
              </a:ext>
            </a:extLst>
          </p:cNvPr>
          <p:cNvGrpSpPr/>
          <p:nvPr/>
        </p:nvGrpSpPr>
        <p:grpSpPr>
          <a:xfrm>
            <a:off x="7800975" y="2722922"/>
            <a:ext cx="3638550" cy="814937"/>
            <a:chOff x="7791449" y="2687929"/>
            <a:chExt cx="3638550" cy="814937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FEB817-06C1-DEB7-92B2-71D186FAD28C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49" y="3093408"/>
              <a:ext cx="3638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B271A7-D612-5897-F635-782685D8F4BA}"/>
                </a:ext>
              </a:extLst>
            </p:cNvPr>
            <p:cNvSpPr txBox="1"/>
            <p:nvPr/>
          </p:nvSpPr>
          <p:spPr>
            <a:xfrm>
              <a:off x="8620124" y="2687929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05.19~05.21</a:t>
              </a:r>
              <a:endParaRPr lang="en-US" altLang="ko-KR" sz="18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032428-CC3B-5043-49EF-E09951009151}"/>
                </a:ext>
              </a:extLst>
            </p:cNvPr>
            <p:cNvSpPr txBox="1"/>
            <p:nvPr/>
          </p:nvSpPr>
          <p:spPr>
            <a:xfrm>
              <a:off x="8286749" y="3115068"/>
              <a:ext cx="2876550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데이터베이스 설계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95A2D6A-9AA8-D1A1-88DD-4139EC12E4DB}"/>
              </a:ext>
            </a:extLst>
          </p:cNvPr>
          <p:cNvGrpSpPr/>
          <p:nvPr/>
        </p:nvGrpSpPr>
        <p:grpSpPr>
          <a:xfrm>
            <a:off x="4170618" y="3529652"/>
            <a:ext cx="3638550" cy="814937"/>
            <a:chOff x="4162425" y="3567848"/>
            <a:chExt cx="3638550" cy="814937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7951A63-7594-D687-BD0A-2442687DF7BB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3973327"/>
              <a:ext cx="3638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7F4668-0D56-3879-8D5B-6A9C0C93B1DC}"/>
                </a:ext>
              </a:extLst>
            </p:cNvPr>
            <p:cNvSpPr txBox="1"/>
            <p:nvPr/>
          </p:nvSpPr>
          <p:spPr>
            <a:xfrm>
              <a:off x="4991100" y="3567848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05.22~05.24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3B68C5-8DA3-4EF2-F014-C3E27F320402}"/>
                </a:ext>
              </a:extLst>
            </p:cNvPr>
            <p:cNvSpPr txBox="1"/>
            <p:nvPr/>
          </p:nvSpPr>
          <p:spPr>
            <a:xfrm>
              <a:off x="4657725" y="3994987"/>
              <a:ext cx="2876550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 회의 및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Figma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스터디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BB4495-AEEA-0B1C-6B1C-9E5B1C32BCAF}"/>
              </a:ext>
            </a:extLst>
          </p:cNvPr>
          <p:cNvGrpSpPr/>
          <p:nvPr/>
        </p:nvGrpSpPr>
        <p:grpSpPr>
          <a:xfrm>
            <a:off x="7800975" y="4284320"/>
            <a:ext cx="3638550" cy="814937"/>
            <a:chOff x="7791449" y="4424913"/>
            <a:chExt cx="3638550" cy="81493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E0ABF69-E0F5-C59D-0D87-72256BDAE02A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49" y="4830392"/>
              <a:ext cx="3638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4AF016-91AA-168A-F416-F86C33AD629C}"/>
                </a:ext>
              </a:extLst>
            </p:cNvPr>
            <p:cNvSpPr txBox="1"/>
            <p:nvPr/>
          </p:nvSpPr>
          <p:spPr>
            <a:xfrm>
              <a:off x="8620124" y="4424913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05.25~06.16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923FFF-3CFA-ECC1-AE3B-8CCD1AB3A9C1}"/>
                </a:ext>
              </a:extLst>
            </p:cNvPr>
            <p:cNvSpPr txBox="1"/>
            <p:nvPr/>
          </p:nvSpPr>
          <p:spPr>
            <a:xfrm>
              <a:off x="8286749" y="4852052"/>
              <a:ext cx="2876550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UI, </a:t>
              </a:r>
              <a:r>
                <a:rPr lang="ko-KR" altLang="en-US" sz="16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백엔드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제작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74D9200-24BB-9E09-834D-DB464AD45411}"/>
              </a:ext>
            </a:extLst>
          </p:cNvPr>
          <p:cNvGrpSpPr/>
          <p:nvPr/>
        </p:nvGrpSpPr>
        <p:grpSpPr>
          <a:xfrm>
            <a:off x="7577262" y="1590244"/>
            <a:ext cx="484168" cy="343760"/>
            <a:chOff x="9002721" y="1795124"/>
            <a:chExt cx="622290" cy="4331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F116D5C-6540-F86F-D4C8-F2DC70B2A45E}"/>
                </a:ext>
              </a:extLst>
            </p:cNvPr>
            <p:cNvSpPr/>
            <p:nvPr/>
          </p:nvSpPr>
          <p:spPr>
            <a:xfrm>
              <a:off x="9002721" y="1795124"/>
              <a:ext cx="608003" cy="427139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300C23B7-7961-E978-DA7C-1F0F1664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21769" y="1858988"/>
              <a:ext cx="603242" cy="369332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FC74DAB-10DB-14D8-DC67-DAD5D2DAD4AA}"/>
              </a:ext>
            </a:extLst>
          </p:cNvPr>
          <p:cNvGrpSpPr/>
          <p:nvPr/>
        </p:nvGrpSpPr>
        <p:grpSpPr>
          <a:xfrm>
            <a:off x="4162425" y="5086704"/>
            <a:ext cx="3638550" cy="814937"/>
            <a:chOff x="4170618" y="5192339"/>
            <a:chExt cx="3638550" cy="814937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DA9CE80-746A-98D4-0C43-52D09A11E12C}"/>
                </a:ext>
              </a:extLst>
            </p:cNvPr>
            <p:cNvCxnSpPr>
              <a:cxnSpLocks/>
            </p:cNvCxnSpPr>
            <p:nvPr/>
          </p:nvCxnSpPr>
          <p:spPr>
            <a:xfrm>
              <a:off x="4170618" y="5597818"/>
              <a:ext cx="3638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50A226-CA3D-F9BB-8B74-AA64CA9C60DF}"/>
                </a:ext>
              </a:extLst>
            </p:cNvPr>
            <p:cNvSpPr txBox="1"/>
            <p:nvPr/>
          </p:nvSpPr>
          <p:spPr>
            <a:xfrm>
              <a:off x="4999293" y="5192339"/>
              <a:ext cx="2209800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06.17~06.25</a:t>
              </a:r>
              <a:endParaRPr lang="en-US" altLang="ko-KR" sz="18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E8DBF1-4AB2-C154-F059-B6382B357E15}"/>
                </a:ext>
              </a:extLst>
            </p:cNvPr>
            <p:cNvSpPr txBox="1"/>
            <p:nvPr/>
          </p:nvSpPr>
          <p:spPr>
            <a:xfrm>
              <a:off x="4665918" y="5619478"/>
              <a:ext cx="2876550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버그수정 및 디자인 수정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AAD89139-9C28-BB05-041C-9A11C043207D}"/>
              </a:ext>
            </a:extLst>
          </p:cNvPr>
          <p:cNvSpPr/>
          <p:nvPr/>
        </p:nvSpPr>
        <p:spPr>
          <a:xfrm>
            <a:off x="7719168" y="227233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F2BC65-97F2-05E1-7A25-837218331267}"/>
              </a:ext>
            </a:extLst>
          </p:cNvPr>
          <p:cNvSpPr/>
          <p:nvPr/>
        </p:nvSpPr>
        <p:spPr>
          <a:xfrm>
            <a:off x="7727231" y="303802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4990BB4-1A3F-DB9E-ABC5-A5A215DA1AC1}"/>
              </a:ext>
            </a:extLst>
          </p:cNvPr>
          <p:cNvSpPr/>
          <p:nvPr/>
        </p:nvSpPr>
        <p:spPr>
          <a:xfrm>
            <a:off x="7719168" y="38289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021DF0B-A01B-CCC9-0FF7-0DB8E2DDF073}"/>
              </a:ext>
            </a:extLst>
          </p:cNvPr>
          <p:cNvSpPr/>
          <p:nvPr/>
        </p:nvSpPr>
        <p:spPr>
          <a:xfrm>
            <a:off x="7710974" y="460820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DEA37B-D24A-DF7B-0DC8-73A4B2DD7F40}"/>
              </a:ext>
            </a:extLst>
          </p:cNvPr>
          <p:cNvSpPr/>
          <p:nvPr/>
        </p:nvSpPr>
        <p:spPr>
          <a:xfrm>
            <a:off x="7719168" y="54065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C86D86-472A-C346-7EB4-EC5BA541B6AD}"/>
              </a:ext>
            </a:extLst>
          </p:cNvPr>
          <p:cNvSpPr/>
          <p:nvPr/>
        </p:nvSpPr>
        <p:spPr>
          <a:xfrm>
            <a:off x="10060610" y="5325846"/>
            <a:ext cx="1378915" cy="82582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42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69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3E0441-EF4B-0D82-B4D6-C7E0DB26C27D}"/>
              </a:ext>
            </a:extLst>
          </p:cNvPr>
          <p:cNvSpPr/>
          <p:nvPr/>
        </p:nvSpPr>
        <p:spPr>
          <a:xfrm>
            <a:off x="5582264" y="4588907"/>
            <a:ext cx="1214462" cy="219839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51315-B6BE-C1F9-CAF9-BE15BE64B8EB}"/>
              </a:ext>
            </a:extLst>
          </p:cNvPr>
          <p:cNvSpPr txBox="1"/>
          <p:nvPr/>
        </p:nvSpPr>
        <p:spPr>
          <a:xfrm>
            <a:off x="514350" y="581025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69C1D-8F33-632A-9508-5D13B25D37A5}"/>
              </a:ext>
            </a:extLst>
          </p:cNvPr>
          <p:cNvSpPr txBox="1"/>
          <p:nvPr/>
        </p:nvSpPr>
        <p:spPr>
          <a:xfrm>
            <a:off x="819150" y="1757773"/>
            <a:ext cx="1943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개발일정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8825-9B64-778C-79D4-A28EF6B698B2}"/>
              </a:ext>
            </a:extLst>
          </p:cNvPr>
          <p:cNvSpPr txBox="1"/>
          <p:nvPr/>
        </p:nvSpPr>
        <p:spPr>
          <a:xfrm>
            <a:off x="3752850" y="704136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2768-E9A9-187E-69F2-7919DEBA47AA}"/>
              </a:ext>
            </a:extLst>
          </p:cNvPr>
          <p:cNvCxnSpPr>
            <a:cxnSpLocks/>
          </p:cNvCxnSpPr>
          <p:nvPr/>
        </p:nvCxnSpPr>
        <p:spPr>
          <a:xfrm>
            <a:off x="3419475" y="4067175"/>
            <a:ext cx="8410575" cy="0"/>
          </a:xfrm>
          <a:prstGeom prst="line">
            <a:avLst/>
          </a:prstGeom>
          <a:ln w="381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FACFAB-F765-8F1D-62CA-E33CCE7D873B}"/>
              </a:ext>
            </a:extLst>
          </p:cNvPr>
          <p:cNvSpPr txBox="1"/>
          <p:nvPr/>
        </p:nvSpPr>
        <p:spPr>
          <a:xfrm>
            <a:off x="3552825" y="165735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Back-End</a:t>
            </a:r>
            <a:endParaRPr lang="ko-KR" altLang="en-US" dirty="0">
              <a:highlight>
                <a:srgbClr val="FFFF00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18C3F-86CB-AE9B-E3B1-8EA5ADBDD5E2}"/>
              </a:ext>
            </a:extLst>
          </p:cNvPr>
          <p:cNvSpPr txBox="1"/>
          <p:nvPr/>
        </p:nvSpPr>
        <p:spPr>
          <a:xfrm>
            <a:off x="8258175" y="170800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Front-End</a:t>
            </a:r>
            <a:endParaRPr lang="ko-KR" altLang="en-US" dirty="0">
              <a:highlight>
                <a:srgbClr val="FFFF00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D69E8-EF36-72B8-7A82-6A9164BE606A}"/>
              </a:ext>
            </a:extLst>
          </p:cNvPr>
          <p:cNvSpPr txBox="1"/>
          <p:nvPr/>
        </p:nvSpPr>
        <p:spPr>
          <a:xfrm>
            <a:off x="3552824" y="421957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Tools</a:t>
            </a:r>
            <a:endParaRPr lang="ko-KR" altLang="en-US" dirty="0">
              <a:highlight>
                <a:srgbClr val="FFFF00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BB2B5-691E-5FA6-075A-4965D9D0628B}"/>
              </a:ext>
            </a:extLst>
          </p:cNvPr>
          <p:cNvSpPr txBox="1"/>
          <p:nvPr/>
        </p:nvSpPr>
        <p:spPr>
          <a:xfrm>
            <a:off x="8258175" y="421957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Etc</a:t>
            </a:r>
            <a:r>
              <a:rPr lang="en-US" altLang="ko-KR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highlight>
                <a:srgbClr val="FFFF00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자바란? - 한 눈에 읽는 자바 기초">
            <a:extLst>
              <a:ext uri="{FF2B5EF4-FFF2-40B4-BE49-F238E27FC236}">
                <a16:creationId xmlns:a16="http://schemas.microsoft.com/office/drawing/2014/main" id="{67058DA3-F493-2812-9356-6DE71869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13" y="2166045"/>
            <a:ext cx="774415" cy="7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파치 톰캣 - 위키백과, 우리 모두의 백과사전">
            <a:extLst>
              <a:ext uri="{FF2B5EF4-FFF2-40B4-BE49-F238E27FC236}">
                <a16:creationId xmlns:a16="http://schemas.microsoft.com/office/drawing/2014/main" id="{E848A888-FF17-3DF7-8718-B8A13C31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0" y="3134721"/>
            <a:ext cx="933165" cy="6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JAX">
            <a:extLst>
              <a:ext uri="{FF2B5EF4-FFF2-40B4-BE49-F238E27FC236}">
                <a16:creationId xmlns:a16="http://schemas.microsoft.com/office/drawing/2014/main" id="{7CEB02D5-6D13-A9B0-53DA-712932DC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93" y="2036626"/>
            <a:ext cx="1137695" cy="5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yline.network/wp-content/uploads/2017/10/mysql...">
            <a:extLst>
              <a:ext uri="{FF2B5EF4-FFF2-40B4-BE49-F238E27FC236}">
                <a16:creationId xmlns:a16="http://schemas.microsoft.com/office/drawing/2014/main" id="{C05D754F-517B-947B-7530-64CE7A93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08" y="3159090"/>
            <a:ext cx="1582426" cy="6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스크립트(JavaScript) 공부하자">
            <a:extLst>
              <a:ext uri="{FF2B5EF4-FFF2-40B4-BE49-F238E27FC236}">
                <a16:creationId xmlns:a16="http://schemas.microsoft.com/office/drawing/2014/main" id="{B9EBE471-5B28-C53A-9F35-76A4A17A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670" y="2358592"/>
            <a:ext cx="930539" cy="9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 - jQuery 자바스크립트 라이브러리">
            <a:extLst>
              <a:ext uri="{FF2B5EF4-FFF2-40B4-BE49-F238E27FC236}">
                <a16:creationId xmlns:a16="http://schemas.microsoft.com/office/drawing/2014/main" id="{732D8F4E-1FEC-5B8D-2706-0622E6C9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494969"/>
            <a:ext cx="774416" cy="7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SP + Servlet | 쇼핑몰 관리자 애플리케이션 0/5 - 흐름">
            <a:extLst>
              <a:ext uri="{FF2B5EF4-FFF2-40B4-BE49-F238E27FC236}">
                <a16:creationId xmlns:a16="http://schemas.microsoft.com/office/drawing/2014/main" id="{AF2C959D-4C47-8CBE-57B5-A0E4D41B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85" y="2611847"/>
            <a:ext cx="1380574" cy="7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윈도우 8.1 지원 종료” 홀로 남은 PC의 안전을 지키는 방법 - ITWorld Korea">
            <a:extLst>
              <a:ext uri="{FF2B5EF4-FFF2-40B4-BE49-F238E27FC236}">
                <a16:creationId xmlns:a16="http://schemas.microsoft.com/office/drawing/2014/main" id="{00227AC4-799C-CED0-03EA-069E019F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1" y="2092732"/>
            <a:ext cx="783633" cy="5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ML/CSS] #1 HTML이해하기">
            <a:extLst>
              <a:ext uri="{FF2B5EF4-FFF2-40B4-BE49-F238E27FC236}">
                <a16:creationId xmlns:a16="http://schemas.microsoft.com/office/drawing/2014/main" id="{57C7EE6E-F67A-1897-1FC8-6B9BA8BE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87" y="2243228"/>
            <a:ext cx="1655783" cy="1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VA] - 종합 개발툴 이클립스(eclipse) 설치">
            <a:extLst>
              <a:ext uri="{FF2B5EF4-FFF2-40B4-BE49-F238E27FC236}">
                <a16:creationId xmlns:a16="http://schemas.microsoft.com/office/drawing/2014/main" id="{CA78CEB4-2671-73AE-E3DF-15B3CC86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24" y="4863263"/>
            <a:ext cx="654106" cy="6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깃허브 - 위키백과, 우리 모두의 백과사전">
            <a:extLst>
              <a:ext uri="{FF2B5EF4-FFF2-40B4-BE49-F238E27FC236}">
                <a16:creationId xmlns:a16="http://schemas.microsoft.com/office/drawing/2014/main" id="{D82A6886-289D-054D-1817-07E54517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42" y="5904729"/>
            <a:ext cx="636320" cy="6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비주얼 스튜디오 코드, Visual Studio Code, 설치 및 사용 방법">
            <a:extLst>
              <a:ext uri="{FF2B5EF4-FFF2-40B4-BE49-F238E27FC236}">
                <a16:creationId xmlns:a16="http://schemas.microsoft.com/office/drawing/2014/main" id="{C9229B80-A2BE-F59F-8191-7911A434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25" y="5442767"/>
            <a:ext cx="656476" cy="6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E0DA1B7F-3734-C4D2-34DC-8C2B5DBC4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89" y="5870774"/>
            <a:ext cx="483090" cy="72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aven Repository :: Add-ons for Firefox">
            <a:extLst>
              <a:ext uri="{FF2B5EF4-FFF2-40B4-BE49-F238E27FC236}">
                <a16:creationId xmlns:a16="http://schemas.microsoft.com/office/drawing/2014/main" id="{524EF2C9-D963-6A13-23DE-9F9A9EBF5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36822" r="16776" b="37772"/>
          <a:stretch/>
        </p:blipFill>
        <p:spPr bwMode="auto">
          <a:xfrm>
            <a:off x="8258175" y="4624312"/>
            <a:ext cx="2725704" cy="81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hatGPT - 위키백과, 우리 모두의 백과사전">
            <a:extLst>
              <a:ext uri="{FF2B5EF4-FFF2-40B4-BE49-F238E27FC236}">
                <a16:creationId xmlns:a16="http://schemas.microsoft.com/office/drawing/2014/main" id="{1206773C-6566-28FB-AF61-9D2D1052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112" y="5432866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뤼튼, '영어 이메일-유튜브 다국어 제목' 생성 기능 공개 - Byline Network">
            <a:extLst>
              <a:ext uri="{FF2B5EF4-FFF2-40B4-BE49-F238E27FC236}">
                <a16:creationId xmlns:a16="http://schemas.microsoft.com/office/drawing/2014/main" id="{4A965811-500E-26A1-442B-FC1AF9C85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78" y="5709248"/>
            <a:ext cx="1873045" cy="93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upload.wikimedia.org/wikipedia/commons/thumb/e/...">
            <a:extLst>
              <a:ext uri="{FF2B5EF4-FFF2-40B4-BE49-F238E27FC236}">
                <a16:creationId xmlns:a16="http://schemas.microsoft.com/office/drawing/2014/main" id="{C3ADA947-D7A3-67F3-8D51-46EEF09CE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43" y="478785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629</Words>
  <Application>Microsoft Office PowerPoint</Application>
  <PresentationFormat>와이드스크린</PresentationFormat>
  <Paragraphs>220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Pretendard SemiBold</vt:lpstr>
      <vt:lpstr>Pretendard Variable SemiBold</vt:lpstr>
      <vt:lpstr>맑은 고딕</vt:lpstr>
      <vt:lpstr>배달의민족 도현</vt:lpstr>
      <vt:lpstr>배달의민족 주아</vt:lpstr>
      <vt:lpstr>배달의민족 한나는 열한살</vt:lpstr>
      <vt:lpstr>배달의민족 한나체 Air</vt:lpstr>
      <vt:lpstr>배달의민족 한나체 Pro</vt:lpstr>
      <vt:lpstr>배민 을지로10년후체</vt:lpstr>
      <vt:lpstr>휴먼모음T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성식</dc:creator>
  <cp:lastModifiedBy>성식</cp:lastModifiedBy>
  <cp:revision>85</cp:revision>
  <dcterms:created xsi:type="dcterms:W3CDTF">2023-06-25T14:30:50Z</dcterms:created>
  <dcterms:modified xsi:type="dcterms:W3CDTF">2023-06-29T04:58:12Z</dcterms:modified>
</cp:coreProperties>
</file>